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57" r:id="rId3"/>
    <p:sldId id="258" r:id="rId4"/>
    <p:sldId id="268" r:id="rId5"/>
    <p:sldId id="269" r:id="rId6"/>
    <p:sldId id="259" r:id="rId7"/>
    <p:sldId id="260" r:id="rId8"/>
    <p:sldId id="261" r:id="rId9"/>
    <p:sldId id="270" r:id="rId10"/>
    <p:sldId id="271" r:id="rId11"/>
    <p:sldId id="272" r:id="rId12"/>
    <p:sldId id="262" r:id="rId13"/>
    <p:sldId id="263" r:id="rId14"/>
    <p:sldId id="273" r:id="rId15"/>
    <p:sldId id="276" r:id="rId16"/>
    <p:sldId id="277" r:id="rId17"/>
    <p:sldId id="278" r:id="rId18"/>
    <p:sldId id="279" r:id="rId19"/>
    <p:sldId id="280" r:id="rId20"/>
    <p:sldId id="284" r:id="rId21"/>
    <p:sldId id="281" r:id="rId22"/>
    <p:sldId id="282" r:id="rId23"/>
    <p:sldId id="283" r:id="rId24"/>
    <p:sldId id="285" r:id="rId25"/>
    <p:sldId id="286" r:id="rId26"/>
    <p:sldId id="287" r:id="rId27"/>
    <p:sldId id="288" r:id="rId28"/>
    <p:sldId id="289" r:id="rId29"/>
    <p:sldId id="290" r:id="rId30"/>
    <p:sldId id="291" r:id="rId31"/>
    <p:sldId id="274" r:id="rId32"/>
    <p:sldId id="275" r:id="rId33"/>
    <p:sldId id="264" r:id="rId34"/>
    <p:sldId id="267" r:id="rId35"/>
    <p:sldId id="266"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3" d="100"/>
          <a:sy n="73" d="100"/>
        </p:scale>
        <p:origin x="-1998" y="-9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F1E547-7153-4B8F-AD9C-7C9368C001B7}" type="datetimeFigureOut">
              <a:rPr lang="tr-TR" smtClean="0"/>
              <a:t>4.05.2020</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535B39-335C-480B-B135-12C5F4374590}" type="slidenum">
              <a:rPr lang="tr-TR" smtClean="0"/>
              <a:t>‹#›</a:t>
            </a:fld>
            <a:endParaRPr lang="tr-TR"/>
          </a:p>
        </p:txBody>
      </p:sp>
    </p:spTree>
    <p:extLst>
      <p:ext uri="{BB962C8B-B14F-4D97-AF65-F5344CB8AC3E}">
        <p14:creationId xmlns:p14="http://schemas.microsoft.com/office/powerpoint/2010/main" val="153713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F535B39-335C-480B-B135-12C5F4374590}" type="slidenum">
              <a:rPr lang="tr-TR" smtClean="0"/>
              <a:t>31</a:t>
            </a:fld>
            <a:endParaRPr lang="tr-TR"/>
          </a:p>
        </p:txBody>
      </p:sp>
    </p:spTree>
    <p:extLst>
      <p:ext uri="{BB962C8B-B14F-4D97-AF65-F5344CB8AC3E}">
        <p14:creationId xmlns:p14="http://schemas.microsoft.com/office/powerpoint/2010/main" val="66217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87F781E-CB0C-412C-B794-1ED6923F0243}" type="datetime1">
              <a:rPr lang="tr-TR" smtClean="0"/>
              <a:t>4.05.2020</a:t>
            </a:fld>
            <a:endParaRPr lang="tr-TR"/>
          </a:p>
        </p:txBody>
      </p:sp>
      <p:sp>
        <p:nvSpPr>
          <p:cNvPr id="5" name="Altbilgi Yer Tutucusu 4"/>
          <p:cNvSpPr>
            <a:spLocks noGrp="1"/>
          </p:cNvSpPr>
          <p:nvPr>
            <p:ph type="ftr" sz="quarter" idx="11"/>
          </p:nvPr>
        </p:nvSpPr>
        <p:spPr/>
        <p:txBody>
          <a:bodyPr/>
          <a:lstStyle/>
          <a:p>
            <a:r>
              <a:rPr lang="tr-TR" smtClean="0"/>
              <a:t>https://www.who.int/health-topics/coronavirus;  https://www.saglik.gov.tr/</a:t>
            </a:r>
            <a:endParaRPr lang="tr-TR"/>
          </a:p>
        </p:txBody>
      </p:sp>
      <p:sp>
        <p:nvSpPr>
          <p:cNvPr id="6" name="Slayt Numarası Yer Tutucusu 5"/>
          <p:cNvSpPr>
            <a:spLocks noGrp="1"/>
          </p:cNvSpPr>
          <p:nvPr>
            <p:ph type="sldNum" sz="quarter" idx="12"/>
          </p:nvPr>
        </p:nvSpPr>
        <p:spPr/>
        <p:txBody>
          <a:bodyPr/>
          <a:lstStyle/>
          <a:p>
            <a:fld id="{F1A146BA-467E-4242-B96C-B0E49B0FB061}" type="slidenum">
              <a:rPr lang="tr-TR" smtClean="0"/>
              <a:t>‹#›</a:t>
            </a:fld>
            <a:endParaRPr lang="tr-TR"/>
          </a:p>
        </p:txBody>
      </p:sp>
    </p:spTree>
    <p:extLst>
      <p:ext uri="{BB962C8B-B14F-4D97-AF65-F5344CB8AC3E}">
        <p14:creationId xmlns:p14="http://schemas.microsoft.com/office/powerpoint/2010/main" val="2329734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81C0D31-1F5D-4ECE-A604-318F97ACA3D5}" type="datetime1">
              <a:rPr lang="tr-TR" smtClean="0"/>
              <a:t>4.05.2020</a:t>
            </a:fld>
            <a:endParaRPr lang="tr-TR"/>
          </a:p>
        </p:txBody>
      </p:sp>
      <p:sp>
        <p:nvSpPr>
          <p:cNvPr id="5" name="Altbilgi Yer Tutucusu 4"/>
          <p:cNvSpPr>
            <a:spLocks noGrp="1"/>
          </p:cNvSpPr>
          <p:nvPr>
            <p:ph type="ftr" sz="quarter" idx="11"/>
          </p:nvPr>
        </p:nvSpPr>
        <p:spPr/>
        <p:txBody>
          <a:bodyPr/>
          <a:lstStyle/>
          <a:p>
            <a:r>
              <a:rPr lang="tr-TR" smtClean="0"/>
              <a:t>https://www.who.int/health-topics/coronavirus;  https://www.saglik.gov.tr/</a:t>
            </a:r>
            <a:endParaRPr lang="tr-TR"/>
          </a:p>
        </p:txBody>
      </p:sp>
      <p:sp>
        <p:nvSpPr>
          <p:cNvPr id="6" name="Slayt Numarası Yer Tutucusu 5"/>
          <p:cNvSpPr>
            <a:spLocks noGrp="1"/>
          </p:cNvSpPr>
          <p:nvPr>
            <p:ph type="sldNum" sz="quarter" idx="12"/>
          </p:nvPr>
        </p:nvSpPr>
        <p:spPr/>
        <p:txBody>
          <a:bodyPr/>
          <a:lstStyle/>
          <a:p>
            <a:fld id="{F1A146BA-467E-4242-B96C-B0E49B0FB061}" type="slidenum">
              <a:rPr lang="tr-TR" smtClean="0"/>
              <a:t>‹#›</a:t>
            </a:fld>
            <a:endParaRPr lang="tr-TR"/>
          </a:p>
        </p:txBody>
      </p:sp>
    </p:spTree>
    <p:extLst>
      <p:ext uri="{BB962C8B-B14F-4D97-AF65-F5344CB8AC3E}">
        <p14:creationId xmlns:p14="http://schemas.microsoft.com/office/powerpoint/2010/main" val="214277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7B71849-518F-4306-ACB7-39B3851D6DD6}" type="datetime1">
              <a:rPr lang="tr-TR" smtClean="0"/>
              <a:t>4.05.2020</a:t>
            </a:fld>
            <a:endParaRPr lang="tr-TR"/>
          </a:p>
        </p:txBody>
      </p:sp>
      <p:sp>
        <p:nvSpPr>
          <p:cNvPr id="5" name="Altbilgi Yer Tutucusu 4"/>
          <p:cNvSpPr>
            <a:spLocks noGrp="1"/>
          </p:cNvSpPr>
          <p:nvPr>
            <p:ph type="ftr" sz="quarter" idx="11"/>
          </p:nvPr>
        </p:nvSpPr>
        <p:spPr/>
        <p:txBody>
          <a:bodyPr/>
          <a:lstStyle/>
          <a:p>
            <a:r>
              <a:rPr lang="tr-TR" smtClean="0"/>
              <a:t>https://www.who.int/health-topics/coronavirus;  https://www.saglik.gov.tr/</a:t>
            </a:r>
            <a:endParaRPr lang="tr-TR"/>
          </a:p>
        </p:txBody>
      </p:sp>
      <p:sp>
        <p:nvSpPr>
          <p:cNvPr id="6" name="Slayt Numarası Yer Tutucusu 5"/>
          <p:cNvSpPr>
            <a:spLocks noGrp="1"/>
          </p:cNvSpPr>
          <p:nvPr>
            <p:ph type="sldNum" sz="quarter" idx="12"/>
          </p:nvPr>
        </p:nvSpPr>
        <p:spPr/>
        <p:txBody>
          <a:bodyPr/>
          <a:lstStyle/>
          <a:p>
            <a:fld id="{F1A146BA-467E-4242-B96C-B0E49B0FB061}" type="slidenum">
              <a:rPr lang="tr-TR" smtClean="0"/>
              <a:t>‹#›</a:t>
            </a:fld>
            <a:endParaRPr lang="tr-TR"/>
          </a:p>
        </p:txBody>
      </p:sp>
    </p:spTree>
    <p:extLst>
      <p:ext uri="{BB962C8B-B14F-4D97-AF65-F5344CB8AC3E}">
        <p14:creationId xmlns:p14="http://schemas.microsoft.com/office/powerpoint/2010/main" val="341569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1D7A242-424C-447B-BE17-EA320C74BF70}" type="datetime1">
              <a:rPr lang="tr-TR" smtClean="0"/>
              <a:t>4.05.2020</a:t>
            </a:fld>
            <a:endParaRPr lang="tr-TR"/>
          </a:p>
        </p:txBody>
      </p:sp>
      <p:sp>
        <p:nvSpPr>
          <p:cNvPr id="5" name="Altbilgi Yer Tutucusu 4"/>
          <p:cNvSpPr>
            <a:spLocks noGrp="1"/>
          </p:cNvSpPr>
          <p:nvPr>
            <p:ph type="ftr" sz="quarter" idx="11"/>
          </p:nvPr>
        </p:nvSpPr>
        <p:spPr/>
        <p:txBody>
          <a:bodyPr/>
          <a:lstStyle/>
          <a:p>
            <a:r>
              <a:rPr lang="tr-TR" smtClean="0"/>
              <a:t>https://www.who.int/health-topics/coronavirus;  https://www.saglik.gov.tr/</a:t>
            </a:r>
            <a:endParaRPr lang="tr-TR"/>
          </a:p>
        </p:txBody>
      </p:sp>
      <p:sp>
        <p:nvSpPr>
          <p:cNvPr id="6" name="Slayt Numarası Yer Tutucusu 5"/>
          <p:cNvSpPr>
            <a:spLocks noGrp="1"/>
          </p:cNvSpPr>
          <p:nvPr>
            <p:ph type="sldNum" sz="quarter" idx="12"/>
          </p:nvPr>
        </p:nvSpPr>
        <p:spPr/>
        <p:txBody>
          <a:bodyPr/>
          <a:lstStyle/>
          <a:p>
            <a:fld id="{F1A146BA-467E-4242-B96C-B0E49B0FB061}" type="slidenum">
              <a:rPr lang="tr-TR" smtClean="0"/>
              <a:t>‹#›</a:t>
            </a:fld>
            <a:endParaRPr lang="tr-TR"/>
          </a:p>
        </p:txBody>
      </p:sp>
    </p:spTree>
    <p:extLst>
      <p:ext uri="{BB962C8B-B14F-4D97-AF65-F5344CB8AC3E}">
        <p14:creationId xmlns:p14="http://schemas.microsoft.com/office/powerpoint/2010/main" val="153181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1873222-DAA6-4020-8C10-387A6A438FDD}" type="datetime1">
              <a:rPr lang="tr-TR" smtClean="0"/>
              <a:t>4.05.2020</a:t>
            </a:fld>
            <a:endParaRPr lang="tr-TR"/>
          </a:p>
        </p:txBody>
      </p:sp>
      <p:sp>
        <p:nvSpPr>
          <p:cNvPr id="5" name="Altbilgi Yer Tutucusu 4"/>
          <p:cNvSpPr>
            <a:spLocks noGrp="1"/>
          </p:cNvSpPr>
          <p:nvPr>
            <p:ph type="ftr" sz="quarter" idx="11"/>
          </p:nvPr>
        </p:nvSpPr>
        <p:spPr/>
        <p:txBody>
          <a:bodyPr/>
          <a:lstStyle/>
          <a:p>
            <a:r>
              <a:rPr lang="tr-TR" smtClean="0"/>
              <a:t>https://www.who.int/health-topics/coronavirus;  https://www.saglik.gov.tr/</a:t>
            </a:r>
            <a:endParaRPr lang="tr-TR"/>
          </a:p>
        </p:txBody>
      </p:sp>
      <p:sp>
        <p:nvSpPr>
          <p:cNvPr id="6" name="Slayt Numarası Yer Tutucusu 5"/>
          <p:cNvSpPr>
            <a:spLocks noGrp="1"/>
          </p:cNvSpPr>
          <p:nvPr>
            <p:ph type="sldNum" sz="quarter" idx="12"/>
          </p:nvPr>
        </p:nvSpPr>
        <p:spPr/>
        <p:txBody>
          <a:bodyPr/>
          <a:lstStyle/>
          <a:p>
            <a:fld id="{F1A146BA-467E-4242-B96C-B0E49B0FB061}" type="slidenum">
              <a:rPr lang="tr-TR" smtClean="0"/>
              <a:t>‹#›</a:t>
            </a:fld>
            <a:endParaRPr lang="tr-TR"/>
          </a:p>
        </p:txBody>
      </p:sp>
    </p:spTree>
    <p:extLst>
      <p:ext uri="{BB962C8B-B14F-4D97-AF65-F5344CB8AC3E}">
        <p14:creationId xmlns:p14="http://schemas.microsoft.com/office/powerpoint/2010/main" val="383455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6A07125-73FE-4417-BDFD-36EE73302967}" type="datetime1">
              <a:rPr lang="tr-TR" smtClean="0"/>
              <a:t>4.05.2020</a:t>
            </a:fld>
            <a:endParaRPr lang="tr-TR"/>
          </a:p>
        </p:txBody>
      </p:sp>
      <p:sp>
        <p:nvSpPr>
          <p:cNvPr id="6" name="Altbilgi Yer Tutucusu 5"/>
          <p:cNvSpPr>
            <a:spLocks noGrp="1"/>
          </p:cNvSpPr>
          <p:nvPr>
            <p:ph type="ftr" sz="quarter" idx="11"/>
          </p:nvPr>
        </p:nvSpPr>
        <p:spPr/>
        <p:txBody>
          <a:bodyPr/>
          <a:lstStyle/>
          <a:p>
            <a:r>
              <a:rPr lang="tr-TR" smtClean="0"/>
              <a:t>https://www.who.int/health-topics/coronavirus;  https://www.saglik.gov.tr/</a:t>
            </a:r>
            <a:endParaRPr lang="tr-TR"/>
          </a:p>
        </p:txBody>
      </p:sp>
      <p:sp>
        <p:nvSpPr>
          <p:cNvPr id="7" name="Slayt Numarası Yer Tutucusu 6"/>
          <p:cNvSpPr>
            <a:spLocks noGrp="1"/>
          </p:cNvSpPr>
          <p:nvPr>
            <p:ph type="sldNum" sz="quarter" idx="12"/>
          </p:nvPr>
        </p:nvSpPr>
        <p:spPr/>
        <p:txBody>
          <a:bodyPr/>
          <a:lstStyle/>
          <a:p>
            <a:fld id="{F1A146BA-467E-4242-B96C-B0E49B0FB061}" type="slidenum">
              <a:rPr lang="tr-TR" smtClean="0"/>
              <a:t>‹#›</a:t>
            </a:fld>
            <a:endParaRPr lang="tr-TR"/>
          </a:p>
        </p:txBody>
      </p:sp>
    </p:spTree>
    <p:extLst>
      <p:ext uri="{BB962C8B-B14F-4D97-AF65-F5344CB8AC3E}">
        <p14:creationId xmlns:p14="http://schemas.microsoft.com/office/powerpoint/2010/main" val="150550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BBA219D-CF89-4693-92C2-C495876B8A02}" type="datetime1">
              <a:rPr lang="tr-TR" smtClean="0"/>
              <a:t>4.05.2020</a:t>
            </a:fld>
            <a:endParaRPr lang="tr-TR"/>
          </a:p>
        </p:txBody>
      </p:sp>
      <p:sp>
        <p:nvSpPr>
          <p:cNvPr id="8" name="Altbilgi Yer Tutucusu 7"/>
          <p:cNvSpPr>
            <a:spLocks noGrp="1"/>
          </p:cNvSpPr>
          <p:nvPr>
            <p:ph type="ftr" sz="quarter" idx="11"/>
          </p:nvPr>
        </p:nvSpPr>
        <p:spPr/>
        <p:txBody>
          <a:bodyPr/>
          <a:lstStyle/>
          <a:p>
            <a:r>
              <a:rPr lang="tr-TR" smtClean="0"/>
              <a:t>https://www.who.int/health-topics/coronavirus;  https://www.saglik.gov.tr/</a:t>
            </a:r>
            <a:endParaRPr lang="tr-TR"/>
          </a:p>
        </p:txBody>
      </p:sp>
      <p:sp>
        <p:nvSpPr>
          <p:cNvPr id="9" name="Slayt Numarası Yer Tutucusu 8"/>
          <p:cNvSpPr>
            <a:spLocks noGrp="1"/>
          </p:cNvSpPr>
          <p:nvPr>
            <p:ph type="sldNum" sz="quarter" idx="12"/>
          </p:nvPr>
        </p:nvSpPr>
        <p:spPr/>
        <p:txBody>
          <a:bodyPr/>
          <a:lstStyle/>
          <a:p>
            <a:fld id="{F1A146BA-467E-4242-B96C-B0E49B0FB061}" type="slidenum">
              <a:rPr lang="tr-TR" smtClean="0"/>
              <a:t>‹#›</a:t>
            </a:fld>
            <a:endParaRPr lang="tr-TR"/>
          </a:p>
        </p:txBody>
      </p:sp>
    </p:spTree>
    <p:extLst>
      <p:ext uri="{BB962C8B-B14F-4D97-AF65-F5344CB8AC3E}">
        <p14:creationId xmlns:p14="http://schemas.microsoft.com/office/powerpoint/2010/main" val="3951881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372DB91-E0E9-46EA-BD6C-853193A65D00}" type="datetime1">
              <a:rPr lang="tr-TR" smtClean="0"/>
              <a:t>4.05.2020</a:t>
            </a:fld>
            <a:endParaRPr lang="tr-T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
        <p:nvSpPr>
          <p:cNvPr id="5" name="Slayt Numarası Yer Tutucusu 4"/>
          <p:cNvSpPr>
            <a:spLocks noGrp="1"/>
          </p:cNvSpPr>
          <p:nvPr>
            <p:ph type="sldNum" sz="quarter" idx="12"/>
          </p:nvPr>
        </p:nvSpPr>
        <p:spPr/>
        <p:txBody>
          <a:bodyPr/>
          <a:lstStyle/>
          <a:p>
            <a:fld id="{F1A146BA-467E-4242-B96C-B0E49B0FB061}" type="slidenum">
              <a:rPr lang="tr-TR" smtClean="0"/>
              <a:t>‹#›</a:t>
            </a:fld>
            <a:endParaRPr lang="tr-TR"/>
          </a:p>
        </p:txBody>
      </p:sp>
    </p:spTree>
    <p:extLst>
      <p:ext uri="{BB962C8B-B14F-4D97-AF65-F5344CB8AC3E}">
        <p14:creationId xmlns:p14="http://schemas.microsoft.com/office/powerpoint/2010/main" val="168388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FDB8B92-9109-4DB1-923E-5DFF059B235A}" type="datetime1">
              <a:rPr lang="tr-TR" smtClean="0"/>
              <a:t>4.05.2020</a:t>
            </a:fld>
            <a:endParaRPr lang="tr-TR"/>
          </a:p>
        </p:txBody>
      </p:sp>
      <p:sp>
        <p:nvSpPr>
          <p:cNvPr id="3" name="Altbilgi Yer Tutucusu 2"/>
          <p:cNvSpPr>
            <a:spLocks noGrp="1"/>
          </p:cNvSpPr>
          <p:nvPr>
            <p:ph type="ftr" sz="quarter" idx="11"/>
          </p:nvPr>
        </p:nvSpPr>
        <p:spPr/>
        <p:txBody>
          <a:bodyPr/>
          <a:lstStyle/>
          <a:p>
            <a:r>
              <a:rPr lang="tr-TR" smtClean="0"/>
              <a:t>https://www.who.int/health-topics/coronavirus;  https://www.saglik.gov.tr/</a:t>
            </a:r>
            <a:endParaRPr lang="tr-TR"/>
          </a:p>
        </p:txBody>
      </p:sp>
      <p:sp>
        <p:nvSpPr>
          <p:cNvPr id="4" name="Slayt Numarası Yer Tutucusu 3"/>
          <p:cNvSpPr>
            <a:spLocks noGrp="1"/>
          </p:cNvSpPr>
          <p:nvPr>
            <p:ph type="sldNum" sz="quarter" idx="12"/>
          </p:nvPr>
        </p:nvSpPr>
        <p:spPr/>
        <p:txBody>
          <a:bodyPr/>
          <a:lstStyle/>
          <a:p>
            <a:fld id="{F1A146BA-467E-4242-B96C-B0E49B0FB061}" type="slidenum">
              <a:rPr lang="tr-TR" smtClean="0"/>
              <a:t>‹#›</a:t>
            </a:fld>
            <a:endParaRPr lang="tr-TR"/>
          </a:p>
        </p:txBody>
      </p:sp>
    </p:spTree>
    <p:extLst>
      <p:ext uri="{BB962C8B-B14F-4D97-AF65-F5344CB8AC3E}">
        <p14:creationId xmlns:p14="http://schemas.microsoft.com/office/powerpoint/2010/main" val="95785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384DFF-153E-44B4-84B1-34715F8BB047}" type="datetime1">
              <a:rPr lang="tr-TR" smtClean="0"/>
              <a:t>4.05.2020</a:t>
            </a:fld>
            <a:endParaRPr lang="tr-TR"/>
          </a:p>
        </p:txBody>
      </p:sp>
      <p:sp>
        <p:nvSpPr>
          <p:cNvPr id="6" name="Altbilgi Yer Tutucusu 5"/>
          <p:cNvSpPr>
            <a:spLocks noGrp="1"/>
          </p:cNvSpPr>
          <p:nvPr>
            <p:ph type="ftr" sz="quarter" idx="11"/>
          </p:nvPr>
        </p:nvSpPr>
        <p:spPr/>
        <p:txBody>
          <a:bodyPr/>
          <a:lstStyle/>
          <a:p>
            <a:r>
              <a:rPr lang="tr-TR" smtClean="0"/>
              <a:t>https://www.who.int/health-topics/coronavirus;  https://www.saglik.gov.tr/</a:t>
            </a:r>
            <a:endParaRPr lang="tr-TR"/>
          </a:p>
        </p:txBody>
      </p:sp>
      <p:sp>
        <p:nvSpPr>
          <p:cNvPr id="7" name="Slayt Numarası Yer Tutucusu 6"/>
          <p:cNvSpPr>
            <a:spLocks noGrp="1"/>
          </p:cNvSpPr>
          <p:nvPr>
            <p:ph type="sldNum" sz="quarter" idx="12"/>
          </p:nvPr>
        </p:nvSpPr>
        <p:spPr/>
        <p:txBody>
          <a:bodyPr/>
          <a:lstStyle/>
          <a:p>
            <a:fld id="{F1A146BA-467E-4242-B96C-B0E49B0FB061}" type="slidenum">
              <a:rPr lang="tr-TR" smtClean="0"/>
              <a:t>‹#›</a:t>
            </a:fld>
            <a:endParaRPr lang="tr-TR"/>
          </a:p>
        </p:txBody>
      </p:sp>
    </p:spTree>
    <p:extLst>
      <p:ext uri="{BB962C8B-B14F-4D97-AF65-F5344CB8AC3E}">
        <p14:creationId xmlns:p14="http://schemas.microsoft.com/office/powerpoint/2010/main" val="333737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E025896-26C8-4671-85AF-B24E05E86873}" type="datetime1">
              <a:rPr lang="tr-TR" smtClean="0"/>
              <a:t>4.05.2020</a:t>
            </a:fld>
            <a:endParaRPr lang="tr-TR"/>
          </a:p>
        </p:txBody>
      </p:sp>
      <p:sp>
        <p:nvSpPr>
          <p:cNvPr id="6" name="Altbilgi Yer Tutucusu 5"/>
          <p:cNvSpPr>
            <a:spLocks noGrp="1"/>
          </p:cNvSpPr>
          <p:nvPr>
            <p:ph type="ftr" sz="quarter" idx="11"/>
          </p:nvPr>
        </p:nvSpPr>
        <p:spPr/>
        <p:txBody>
          <a:bodyPr/>
          <a:lstStyle/>
          <a:p>
            <a:r>
              <a:rPr lang="tr-TR" smtClean="0"/>
              <a:t>https://www.who.int/health-topics/coronavirus;  https://www.saglik.gov.tr/</a:t>
            </a:r>
            <a:endParaRPr lang="tr-TR"/>
          </a:p>
        </p:txBody>
      </p:sp>
      <p:sp>
        <p:nvSpPr>
          <p:cNvPr id="7" name="Slayt Numarası Yer Tutucusu 6"/>
          <p:cNvSpPr>
            <a:spLocks noGrp="1"/>
          </p:cNvSpPr>
          <p:nvPr>
            <p:ph type="sldNum" sz="quarter" idx="12"/>
          </p:nvPr>
        </p:nvSpPr>
        <p:spPr/>
        <p:txBody>
          <a:bodyPr/>
          <a:lstStyle/>
          <a:p>
            <a:fld id="{F1A146BA-467E-4242-B96C-B0E49B0FB061}" type="slidenum">
              <a:rPr lang="tr-TR" smtClean="0"/>
              <a:t>‹#›</a:t>
            </a:fld>
            <a:endParaRPr lang="tr-TR"/>
          </a:p>
        </p:txBody>
      </p:sp>
    </p:spTree>
    <p:extLst>
      <p:ext uri="{BB962C8B-B14F-4D97-AF65-F5344CB8AC3E}">
        <p14:creationId xmlns:p14="http://schemas.microsoft.com/office/powerpoint/2010/main" val="229631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42386-90B8-4DD1-A2D9-B4112BC13C46}" type="datetime1">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https://www.who.int/health-topics/coronavirus;  https://www.saglik.gov.tr/</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146BA-467E-4242-B96C-B0E49B0FB061}" type="slidenum">
              <a:rPr lang="tr-TR" smtClean="0"/>
              <a:t>‹#›</a:t>
            </a:fld>
            <a:endParaRPr lang="tr-TR"/>
          </a:p>
        </p:txBody>
      </p:sp>
    </p:spTree>
    <p:extLst>
      <p:ext uri="{BB962C8B-B14F-4D97-AF65-F5344CB8AC3E}">
        <p14:creationId xmlns:p14="http://schemas.microsoft.com/office/powerpoint/2010/main" val="235356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aglik.gov.t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aglik.gov.t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aglik.gov.t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aglik.gov.t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saglik.gov.t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aglik.gov.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saglik.gov.t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aglik.gov.t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aglik.gov.t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3328782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Çocuklar Risk Altında Mı?</a:t>
            </a:r>
            <a:r>
              <a:rPr lang="tr-TR" dirty="0"/>
              <a:t/>
            </a:r>
            <a:br>
              <a:rPr lang="tr-TR" dirty="0"/>
            </a:br>
            <a:endParaRPr lang="tr-TR" dirty="0"/>
          </a:p>
        </p:txBody>
      </p:sp>
      <p:sp>
        <p:nvSpPr>
          <p:cNvPr id="3" name="İçerik Yer Tutucusu 2"/>
          <p:cNvSpPr>
            <a:spLocks noGrp="1"/>
          </p:cNvSpPr>
          <p:nvPr>
            <p:ph idx="1"/>
          </p:nvPr>
        </p:nvSpPr>
        <p:spPr/>
        <p:txBody>
          <a:bodyPr>
            <a:normAutofit/>
          </a:bodyPr>
          <a:lstStyle/>
          <a:p>
            <a:r>
              <a:rPr lang="tr-TR" dirty="0" smtClean="0"/>
              <a:t>Çocuklarda </a:t>
            </a:r>
            <a:r>
              <a:rPr lang="tr-TR" dirty="0"/>
              <a:t>hastalık nadir ve hafif görünmektedir. </a:t>
            </a:r>
          </a:p>
          <a:p>
            <a:r>
              <a:rPr lang="tr-TR" dirty="0"/>
              <a:t>Çocuklarda şimdiye kadar ölüm görülmemiştir.</a:t>
            </a:r>
          </a:p>
          <a:p>
            <a:endParaRPr lang="tr-TR" dirty="0"/>
          </a:p>
        </p:txBody>
      </p:sp>
      <p:sp>
        <p:nvSpPr>
          <p:cNvPr id="4" name="Dikdörtgen 3"/>
          <p:cNvSpPr/>
          <p:nvPr/>
        </p:nvSpPr>
        <p:spPr>
          <a:xfrm>
            <a:off x="9008228" y="6196539"/>
            <a:ext cx="2640275" cy="369332"/>
          </a:xfrm>
          <a:prstGeom prst="rect">
            <a:avLst/>
          </a:prstGeom>
        </p:spPr>
        <p:txBody>
          <a:bodyPr wrap="none">
            <a:spAutoFit/>
          </a:bodyPr>
          <a:lstStyle/>
          <a:p>
            <a:r>
              <a:rPr lang="tr-TR" dirty="0">
                <a:hlinkClick r:id="rId2"/>
              </a:rPr>
              <a:t>https://www.saglik.gov.tr/</a:t>
            </a:r>
            <a:endParaRPr lang="tr-TR" dirty="0"/>
          </a:p>
        </p:txBody>
      </p:sp>
      <p:sp>
        <p:nvSpPr>
          <p:cNvPr id="5" name="Altbilgi Yer Tutucusu 4"/>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12795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Hamileler Risk Altında Mı?</a:t>
            </a:r>
            <a:r>
              <a:rPr lang="tr-TR" dirty="0">
                <a:solidFill>
                  <a:srgbClr val="FF0000"/>
                </a:solidFill>
              </a:rPr>
              <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COVID-19 </a:t>
            </a:r>
            <a:r>
              <a:rPr lang="tr-TR" dirty="0"/>
              <a:t>enfeksiyonu gelişen gebe kadınlarda hastalığın ciddiyeti konusunda sınırlı bilimsel kanıt vardır. </a:t>
            </a:r>
          </a:p>
          <a:p>
            <a:r>
              <a:rPr lang="tr-TR" dirty="0"/>
              <a:t>Bununla birlikte mevcut kanıtlar COVID-19 enfeksiyonu sonrası hamile kadınlar arasındaki hastalık şiddetinin, hamile olmayan yetişkin COVID-19 vakalarına benzer olduğunu ve hamilelik sırasında COVID-19 ile enfeksiyonun fetüste olumsuz bir etkisi olduğunu gösteren hiçbir veri olmadığını göstermektedir. </a:t>
            </a:r>
          </a:p>
          <a:p>
            <a:r>
              <a:rPr lang="tr-TR" dirty="0"/>
              <a:t>Şu ana kadar COVID-19'un hamilelik sırasında anneden bebeğe bulaştığına dair de bir kanıt bulunmamaktadır.</a:t>
            </a:r>
          </a:p>
          <a:p>
            <a:endParaRPr lang="tr-TR" dirty="0"/>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228424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Tanı nasıl konur?</a:t>
            </a:r>
            <a:endParaRPr lang="tr-TR" b="1" dirty="0">
              <a:solidFill>
                <a:srgbClr val="FF0000"/>
              </a:solidFill>
            </a:endParaRPr>
          </a:p>
        </p:txBody>
      </p:sp>
      <p:sp>
        <p:nvSpPr>
          <p:cNvPr id="3" name="İçerik Yer Tutucusu 2"/>
          <p:cNvSpPr>
            <a:spLocks noGrp="1"/>
          </p:cNvSpPr>
          <p:nvPr>
            <p:ph idx="1"/>
          </p:nvPr>
        </p:nvSpPr>
        <p:spPr/>
        <p:txBody>
          <a:bodyPr/>
          <a:lstStyle/>
          <a:p>
            <a:r>
              <a:rPr lang="tr-TR" dirty="0"/>
              <a:t>Yeni </a:t>
            </a:r>
            <a:r>
              <a:rPr lang="tr-TR" dirty="0" err="1"/>
              <a:t>Koronavirüs</a:t>
            </a:r>
            <a:r>
              <a:rPr lang="tr-TR" dirty="0"/>
              <a:t> tanısı için gerekli moleküler testler ülkemizde mevcuttur</a:t>
            </a:r>
            <a:r>
              <a:rPr lang="tr-TR" dirty="0" smtClean="0"/>
              <a:t>.</a:t>
            </a:r>
          </a:p>
          <a:p>
            <a:r>
              <a:rPr lang="tr-TR" dirty="0" smtClean="0"/>
              <a:t>PCR tekniği </a:t>
            </a:r>
            <a:endParaRPr lang="tr-TR" dirty="0"/>
          </a:p>
        </p:txBody>
      </p:sp>
      <p:sp>
        <p:nvSpPr>
          <p:cNvPr id="4" name="Dikdörtgen 3"/>
          <p:cNvSpPr/>
          <p:nvPr/>
        </p:nvSpPr>
        <p:spPr>
          <a:xfrm>
            <a:off x="9387051" y="6196540"/>
            <a:ext cx="2640275" cy="369332"/>
          </a:xfrm>
          <a:prstGeom prst="rect">
            <a:avLst/>
          </a:prstGeom>
        </p:spPr>
        <p:txBody>
          <a:bodyPr wrap="none">
            <a:spAutoFit/>
          </a:bodyPr>
          <a:lstStyle/>
          <a:p>
            <a:r>
              <a:rPr lang="tr-TR" dirty="0">
                <a:hlinkClick r:id="rId2"/>
              </a:rPr>
              <a:t>https://www.saglik.gov.tr/</a:t>
            </a:r>
            <a:endParaRPr lang="tr-TR" dirty="0"/>
          </a:p>
        </p:txBody>
      </p:sp>
      <p:sp>
        <p:nvSpPr>
          <p:cNvPr id="5" name="Altbilgi Yer Tutucusu 4"/>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466556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Hastalığa yakalanmamak için önlemler nelerdir?</a:t>
            </a:r>
            <a:endParaRPr lang="tr-TR" b="1" dirty="0">
              <a:solidFill>
                <a:srgbClr val="FF0000"/>
              </a:solidFill>
            </a:endParaRPr>
          </a:p>
        </p:txBody>
      </p:sp>
      <p:sp>
        <p:nvSpPr>
          <p:cNvPr id="3" name="İçerik Yer Tutucusu 2"/>
          <p:cNvSpPr>
            <a:spLocks noGrp="1"/>
          </p:cNvSpPr>
          <p:nvPr>
            <p:ph idx="1"/>
          </p:nvPr>
        </p:nvSpPr>
        <p:spPr/>
        <p:txBody>
          <a:bodyPr>
            <a:normAutofit fontScale="62500" lnSpcReduction="20000"/>
          </a:bodyPr>
          <a:lstStyle/>
          <a:p>
            <a:r>
              <a:rPr lang="tr-TR" dirty="0" smtClean="0"/>
              <a:t>Akut </a:t>
            </a:r>
            <a:r>
              <a:rPr lang="tr-TR" dirty="0"/>
              <a:t>solunum yolu enfeksiyonlarının genel bulaşma riskini azaltmak için önerilen temel ilkeler Yeni </a:t>
            </a:r>
            <a:r>
              <a:rPr lang="tr-TR" dirty="0" err="1"/>
              <a:t>Koronavirüs</a:t>
            </a:r>
            <a:r>
              <a:rPr lang="tr-TR" dirty="0"/>
              <a:t> Hastalığı (COVID-19) için de geçerlidir. Bunlar;</a:t>
            </a:r>
          </a:p>
          <a:p>
            <a:r>
              <a:rPr lang="tr-TR" dirty="0"/>
              <a:t>El temizliğine dikkat edilmelidir. Eller en az 20 saniye boyunca sabun ve suyla yıkanmalı, sabun ve suyun olmadığı durumlarda alkol bazlı el antiseptiği kullanılmalıdır. Antiseptik veya </a:t>
            </a:r>
            <a:r>
              <a:rPr lang="tr-TR" dirty="0" err="1"/>
              <a:t>antibakteriyel</a:t>
            </a:r>
            <a:r>
              <a:rPr lang="tr-TR" dirty="0"/>
              <a:t> içeren sabun kullanmaya gerek yoktur, normal sabun yeterlidir.</a:t>
            </a:r>
          </a:p>
          <a:p>
            <a:r>
              <a:rPr lang="tr-TR" dirty="0"/>
              <a:t>Eller yıkanmadan ağız, burun ve gözlerle temas edilmemelidir.</a:t>
            </a:r>
          </a:p>
          <a:p>
            <a:r>
              <a:rPr lang="tr-TR" dirty="0"/>
              <a:t>Hasta insanlarla temastan kaçınmalıdır (mümkün ise en az 1 m uzakta bulunulmalı).</a:t>
            </a:r>
          </a:p>
          <a:p>
            <a:r>
              <a:rPr lang="tr-TR" dirty="0"/>
              <a:t>Özellikle hasta insanlarla veya çevreleriyle doğrudan temas ettikten sonra eller sık sık temizlenmelidir</a:t>
            </a:r>
          </a:p>
          <a:p>
            <a:r>
              <a:rPr lang="tr-TR" dirty="0"/>
              <a:t>Hastaların yoğun olarak bulunması nedeniyle mümkün ise sağlık merkezlerine gidilmemeli, sağlık kuruluşuna gidilmesi gereken durumlarda diğer hastalarla temas en aza indirilmelidir.</a:t>
            </a:r>
          </a:p>
          <a:p>
            <a:r>
              <a:rPr lang="tr-TR" dirty="0"/>
              <a:t>Öksürme veya hapşırma sırasında burun ve ağız tek kullanımlık kağıt mendil ile örtülmeli, kağıt mendilin bulunmadığı durumlarda ise dirsek içi kullanılmalı, mümkünse kalabalık yerlere girilmemeli, eğer girmek zorunda kalınıyorsa ağız ve burun kapatılmalı, tıbbi maske kullanılmalıdır.</a:t>
            </a:r>
          </a:p>
          <a:p>
            <a:r>
              <a:rPr lang="tr-TR" dirty="0"/>
              <a:t>Çiğ veya az pişmiş hayvan ürünleri yemekten kaçınılmalıdır. İyi pişmiş yiyecekler tercih edilmelidir.</a:t>
            </a:r>
          </a:p>
          <a:p>
            <a:r>
              <a:rPr lang="tr-TR" dirty="0"/>
              <a:t>Çiftlikler, canlı hayvan pazarları ve hayvanların kesilebileceği alanlar gibi genel enfeksiyonlar açısından yüksek riskli alanlardan kaçınılmalıdır.</a:t>
            </a:r>
          </a:p>
          <a:p>
            <a:endParaRPr lang="tr-TR" dirty="0"/>
          </a:p>
        </p:txBody>
      </p:sp>
      <p:sp>
        <p:nvSpPr>
          <p:cNvPr id="4" name="Dikdörtgen 3"/>
          <p:cNvSpPr/>
          <p:nvPr/>
        </p:nvSpPr>
        <p:spPr>
          <a:xfrm>
            <a:off x="9151919" y="6274916"/>
            <a:ext cx="2640275" cy="369332"/>
          </a:xfrm>
          <a:prstGeom prst="rect">
            <a:avLst/>
          </a:prstGeom>
        </p:spPr>
        <p:txBody>
          <a:bodyPr wrap="none">
            <a:spAutoFit/>
          </a:bodyPr>
          <a:lstStyle/>
          <a:p>
            <a:r>
              <a:rPr lang="tr-TR" dirty="0">
                <a:hlinkClick r:id="rId2"/>
              </a:rPr>
              <a:t>https://www.saglik.gov.tr/</a:t>
            </a:r>
            <a:endParaRPr lang="tr-TR" dirty="0"/>
          </a:p>
        </p:txBody>
      </p:sp>
      <p:sp>
        <p:nvSpPr>
          <p:cNvPr id="5" name="Altbilgi Yer Tutucusu 4"/>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905007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20635" y="430440"/>
            <a:ext cx="10515600" cy="1325563"/>
          </a:xfrm>
        </p:spPr>
        <p:txBody>
          <a:bodyPr/>
          <a:lstStyle/>
          <a:p>
            <a:r>
              <a:rPr lang="tr-TR" dirty="0" smtClean="0"/>
              <a:t>Sık sorulan sorular (Dünya Sağlık Örgütü )</a:t>
            </a:r>
            <a:endParaRPr lang="tr-TR" dirty="0"/>
          </a:p>
        </p:txBody>
      </p:sp>
      <p:sp>
        <p:nvSpPr>
          <p:cNvPr id="3" name="İçerik Yer Tutucusu 2"/>
          <p:cNvSpPr>
            <a:spLocks noGrp="1"/>
          </p:cNvSpPr>
          <p:nvPr>
            <p:ph idx="1"/>
          </p:nvPr>
        </p:nvSpPr>
        <p:spPr/>
        <p:txBody>
          <a:bodyPr/>
          <a:lstStyle/>
          <a:p>
            <a:endParaRPr lang="tr-TR" dirty="0"/>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3263084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COVİD 19 belirtileri nelerdir?</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r>
              <a:rPr lang="tr-TR" dirty="0"/>
              <a:t>COVID-19'un en yaygın semptomları </a:t>
            </a:r>
            <a:r>
              <a:rPr lang="tr-TR" dirty="0" smtClean="0"/>
              <a:t>ateş</a:t>
            </a:r>
            <a:r>
              <a:rPr lang="tr-TR" dirty="0"/>
              <a:t>, kuru öksürük ve yorgunluktur. Bazı hastalarda ağrı ve ağrı, burun tıkanıklığı, boğaz ağrısı veya ishal olabilir. Bu semptomlar genellikle hafiftir ve yavaş yavaş başlar. Bazı insanlar </a:t>
            </a:r>
            <a:r>
              <a:rPr lang="tr-TR" dirty="0" err="1"/>
              <a:t>enfekte</a:t>
            </a:r>
            <a:r>
              <a:rPr lang="tr-TR" dirty="0"/>
              <a:t> olur, ancak sadece çok hafif semptomları vardır. Çoğu insan (yaklaşık% 80) hastane tedavisine ihtiyaç duymadan hastalıktan iyileşir. COVID-19 alan her 5 kişiden yaklaşık 1'i ağır hastalanmakta ve nefes almakta güçlük çekmektedir. Yaşlı insanlar ve yüksek tansiyon, kalp ve akciğer sorunları, diyabet veya kanser gibi altta yatan tıbbi sorunları olanlar ciddi hastalık geliştirme riski altındadır. Bununla birlikte, herkes COVID-19'u yakalayabilir ve ciddi şekilde hastalanabilir. Çok hafif COVID-19 semptomları olan insanlar bile virüsü bulaştırabilir. Ateş, öksürük ve nefes almada zorluk çeken her yaştan insanın tıbbi yardım alması gerekir.</a:t>
            </a: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157776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COVİD 19 belirtilerini yaşıyorsam ne yapmalıyım ve ne zaman tıbbi tedavi almalıyım?</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r>
              <a:rPr lang="tr-TR" dirty="0"/>
              <a:t>Hafif öksürük veya hafif ateş gibi küçük belirtileriniz varsa, genellikle tıbbi yardım almanıza gerek yoktur. Evde kalın, kendini izole edin ve belirtilerinizi izleyin. Öz-izolasyon konusunda </a:t>
            </a:r>
            <a:r>
              <a:rPr lang="tr-TR" dirty="0" smtClean="0"/>
              <a:t>sağlık bakanlığımızı takip </a:t>
            </a:r>
            <a:r>
              <a:rPr lang="tr-TR" dirty="0"/>
              <a:t>edin.</a:t>
            </a:r>
          </a:p>
          <a:p>
            <a:endParaRPr lang="tr-TR" dirty="0"/>
          </a:p>
          <a:p>
            <a:r>
              <a:rPr lang="tr-TR" dirty="0"/>
              <a:t>Bununla birlikte, sıtma veya dang humması olan bir bölgede yaşıyorsanız, ateş semptomlarını göz ardı etmemeniz önemlidir. Tıbbi yardım alın. Sağlık kuruluşuna gittiğinizde mümkünse bir maske takın, diğer insanlardan en az 1 metre mesafe bırakın ve ellerinizle yüzeylere dokunmayın. Hasta olan bir çocuk ise çocuğun bu tavsiyeye bağlı kalmasına yardımcı olun.</a:t>
            </a:r>
          </a:p>
          <a:p>
            <a:endParaRPr lang="tr-TR" dirty="0"/>
          </a:p>
          <a:p>
            <a:r>
              <a:rPr lang="tr-TR" dirty="0"/>
              <a:t>Göğüste nefes almakta veya ağrı / basınçta zorluk çekiyorsanız derhal tıbbi yardım alın. Mümkünse, sizi doğru sağlık kuruluşuna yönlendirebilmesi için doktorunuzu önceden arayın.</a:t>
            </a: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1063485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COVİD 19 nasıl bulaşır?</a:t>
            </a:r>
            <a:endParaRPr lang="tr-TR" b="1" dirty="0">
              <a:solidFill>
                <a:srgbClr val="FF0000"/>
              </a:solidFill>
            </a:endParaRPr>
          </a:p>
        </p:txBody>
      </p:sp>
      <p:sp>
        <p:nvSpPr>
          <p:cNvPr id="3" name="İçerik Yer Tutucusu 2"/>
          <p:cNvSpPr>
            <a:spLocks noGrp="1"/>
          </p:cNvSpPr>
          <p:nvPr>
            <p:ph idx="1"/>
          </p:nvPr>
        </p:nvSpPr>
        <p:spPr/>
        <p:txBody>
          <a:bodyPr>
            <a:normAutofit fontScale="85000" lnSpcReduction="20000"/>
          </a:bodyPr>
          <a:lstStyle/>
          <a:p>
            <a:r>
              <a:rPr lang="tr-TR" dirty="0"/>
              <a:t>İnsanlar COVID-19'u virüsü olan diğerlerinden yakalayabilir. Hastalık öncelikle kişiden kişiye, COVID-19 olan bir kişi öksürdüğünde, hapşırdığında veya konuştuğunda atılan küçük damlacıklar yoluyla yayılır. Bu damlacıklar nispeten ağırdır, çok fazla seyahat etmez ve hızlı bir şekilde yere düşer. İnsanlar bu damlacıklarda virüs bulaşmış bir kişiden nefes alırlarsa COVID-19'u yakalayabilirler. Bu yüzden diğerlerinden en az 1 metre (3 </a:t>
            </a:r>
            <a:r>
              <a:rPr lang="tr-TR" dirty="0" err="1"/>
              <a:t>feet</a:t>
            </a:r>
            <a:r>
              <a:rPr lang="tr-TR" dirty="0"/>
              <a:t>) uzakta kalmak önemlidir. Bu damlacıklar, masa, kapı tokmağı ve korkuluk gibi kişinin etrafındaki nesnelere ve yüzeylere inebilir. İnsanlar bu nesnelere veya yüzeylere, ardından gözlerine, burnuna veya ağzına dokunarak </a:t>
            </a:r>
            <a:r>
              <a:rPr lang="tr-TR" dirty="0" err="1"/>
              <a:t>enfekte</a:t>
            </a:r>
            <a:r>
              <a:rPr lang="tr-TR" dirty="0"/>
              <a:t> olabilirler. Bu yüzden ellerinizi düzenli olarak sabun ve su ile yıkamak veya alkol bazlı el ovmakla temizlemek önemlidir.</a:t>
            </a:r>
          </a:p>
          <a:p>
            <a:endParaRPr lang="tr-TR" dirty="0"/>
          </a:p>
          <a:p>
            <a:r>
              <a:rPr lang="tr-TR" dirty="0"/>
              <a:t>DSÖ, COVID-19'un yayılma yolları konusunda devam eden araştırmaları değerlendirmektedir ve güncellenmiş bulguları paylaşmaya devam edecektir.</a:t>
            </a: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785167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COVİD-19 semptomu görülmeyen kişilerden bulaş olur mu?</a:t>
            </a:r>
            <a:endParaRPr lang="tr-TR" b="1" dirty="0">
              <a:solidFill>
                <a:srgbClr val="FF0000"/>
              </a:solidFill>
            </a:endParaRPr>
          </a:p>
        </p:txBody>
      </p:sp>
      <p:sp>
        <p:nvSpPr>
          <p:cNvPr id="3" name="İçerik Yer Tutucusu 2"/>
          <p:cNvSpPr>
            <a:spLocks noGrp="1"/>
          </p:cNvSpPr>
          <p:nvPr>
            <p:ph idx="1"/>
          </p:nvPr>
        </p:nvSpPr>
        <p:spPr/>
        <p:txBody>
          <a:bodyPr>
            <a:normAutofit lnSpcReduction="10000"/>
          </a:bodyPr>
          <a:lstStyle/>
          <a:p>
            <a:r>
              <a:rPr lang="tr-TR" dirty="0"/>
              <a:t>COVID-19 esas olarak öksüren veya ateş veya yorgunluk gibi başka semptomları olan biri tarafından atılan solunum damlacıkları yoluyla yayılır. COVID-19 olan birçok insan sadece hafif semptomlar yaşar. Bu özellikle hastalığın erken evrelerinde geçerlidir. Hafif bir öksürüğü olan ve hasta hissetmeyen bir kişiden COVID-19'u yakalamak mümkündür.</a:t>
            </a:r>
          </a:p>
          <a:p>
            <a:endParaRPr lang="tr-TR" dirty="0"/>
          </a:p>
          <a:p>
            <a:r>
              <a:rPr lang="tr-TR" dirty="0"/>
              <a:t>Bazı raporlar, hiçbir semptomu olmayan kişilerin virüsü bulaştırabileceğini göstermiştir. Ne sıklıkta gerçekleştiği henüz bilinmiyor. DSÖ, konuyla ilgili devam eden araştırmaları değerlendirmektedir ve güncellenmiş bulguları paylaşmaya devam edecektir.</a:t>
            </a: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204051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Eğer kim hasta bilmiyor isek </a:t>
            </a:r>
            <a:r>
              <a:rPr lang="tr-TR" b="1" dirty="0" err="1" smtClean="0">
                <a:solidFill>
                  <a:srgbClr val="FF0000"/>
                </a:solidFill>
              </a:rPr>
              <a:t>kendiizi</a:t>
            </a:r>
            <a:r>
              <a:rPr lang="tr-TR" b="1" dirty="0" smtClean="0">
                <a:solidFill>
                  <a:srgbClr val="FF0000"/>
                </a:solidFill>
              </a:rPr>
              <a:t> ve diğer kişileri nasıl koruyabiliriz?</a:t>
            </a:r>
            <a:endParaRPr lang="tr-TR" b="1" dirty="0">
              <a:solidFill>
                <a:srgbClr val="FF0000"/>
              </a:solidFill>
            </a:endParaRPr>
          </a:p>
        </p:txBody>
      </p:sp>
      <p:sp>
        <p:nvSpPr>
          <p:cNvPr id="3" name="İçerik Yer Tutucusu 2"/>
          <p:cNvSpPr>
            <a:spLocks noGrp="1"/>
          </p:cNvSpPr>
          <p:nvPr>
            <p:ph idx="1"/>
          </p:nvPr>
        </p:nvSpPr>
        <p:spPr/>
        <p:txBody>
          <a:bodyPr/>
          <a:lstStyle/>
          <a:p>
            <a:r>
              <a:rPr lang="tr-TR" dirty="0"/>
              <a:t>El ve solunum hijyeninin uygulanması TÜM zamanlarda önemlidir ve başkalarını ve kendinizi korumanın en iyi yoludur.</a:t>
            </a:r>
          </a:p>
          <a:p>
            <a:endParaRPr lang="tr-TR" dirty="0"/>
          </a:p>
          <a:p>
            <a:r>
              <a:rPr lang="tr-TR" dirty="0"/>
              <a:t>Mümkünse, kendiniz ve diğerleri arasında en az 1 metre (3 </a:t>
            </a:r>
            <a:r>
              <a:rPr lang="tr-TR" dirty="0" err="1"/>
              <a:t>feet</a:t>
            </a:r>
            <a:r>
              <a:rPr lang="tr-TR" dirty="0"/>
              <a:t>) mesafe bırakın. Bu özellikle öksürük veya hapşırma yapan birinin yanında duruyorsanız önemlidir. Bazı </a:t>
            </a:r>
            <a:r>
              <a:rPr lang="tr-TR" dirty="0" err="1"/>
              <a:t>enfekte</a:t>
            </a:r>
            <a:r>
              <a:rPr lang="tr-TR" dirty="0"/>
              <a:t> kişiler henüz semptom göstermeyebilir veya semptomları hafif olabilir, COVID-19'un dolaştığı bir bölgede iseniz, herkesle fiziksel bir mesafeyi korumak iyi bir fikirdir.</a:t>
            </a: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196929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COVİD-19 (CORONA VİRUS 2019)</a:t>
            </a:r>
            <a:endParaRPr lang="tr-TR" dirty="0"/>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4129161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COVID-19 olan biriyle yakın </a:t>
            </a:r>
            <a:r>
              <a:rPr lang="tr-TR" b="1" dirty="0" smtClean="0">
                <a:solidFill>
                  <a:srgbClr val="FF0000"/>
                </a:solidFill>
              </a:rPr>
              <a:t>temas ettiysem, ne yapmalıyım?</a:t>
            </a:r>
            <a:endParaRPr lang="tr-TR" b="1" dirty="0">
              <a:solidFill>
                <a:srgbClr val="FF0000"/>
              </a:solidFill>
            </a:endParaRPr>
          </a:p>
        </p:txBody>
      </p:sp>
      <p:sp>
        <p:nvSpPr>
          <p:cNvPr id="3" name="İçerik Yer Tutucusu 2"/>
          <p:cNvSpPr>
            <a:spLocks noGrp="1"/>
          </p:cNvSpPr>
          <p:nvPr>
            <p:ph idx="1"/>
          </p:nvPr>
        </p:nvSpPr>
        <p:spPr/>
        <p:txBody>
          <a:bodyPr>
            <a:normAutofit fontScale="47500" lnSpcReduction="20000"/>
          </a:bodyPr>
          <a:lstStyle/>
          <a:p>
            <a:r>
              <a:rPr lang="tr-TR" dirty="0"/>
              <a:t>COVID-19 olan biriyle yakın temastaysanız, virüs kapmış olabilirsiniz.</a:t>
            </a:r>
          </a:p>
          <a:p>
            <a:endParaRPr lang="tr-TR" dirty="0"/>
          </a:p>
          <a:p>
            <a:r>
              <a:rPr lang="tr-TR" dirty="0"/>
              <a:t>Yakın temas, hastalığı olanlarla 1 metreden daha az ortamda yaşadığınız veya bulunduğunuz anlamına gelir. Bu durumlarda, evde kalmak en iyisidir.</a:t>
            </a:r>
          </a:p>
          <a:p>
            <a:endParaRPr lang="tr-TR" dirty="0"/>
          </a:p>
          <a:p>
            <a:r>
              <a:rPr lang="tr-TR" dirty="0"/>
              <a:t>Bununla birlikte, sıtma veya dang humması olan bir bölgede yaşıyorsanız, ateş semptomlarını göz ardı etmemeniz önemlidir. Tıbbi yardım alın. Sağlık kuruluşuna gittiğinizde mümkünse bir maske takın, diğer insanlardan en az 1 metre uzakta tutun ve yüzeylere ellerinizle dokunmayın. Hasta olan bir çocuk ise çocuğun bu tavsiyeye bağlı kalmasına yardımcı olun.</a:t>
            </a:r>
          </a:p>
          <a:p>
            <a:endParaRPr lang="tr-TR" dirty="0"/>
          </a:p>
          <a:p>
            <a:r>
              <a:rPr lang="tr-TR" dirty="0"/>
              <a:t>Sıtma veya dang humması olan bir bölgede yaşamıyorsanız, lütfen aşağıdakileri yapın:</a:t>
            </a:r>
          </a:p>
          <a:p>
            <a:endParaRPr lang="tr-TR" dirty="0"/>
          </a:p>
          <a:p>
            <a:r>
              <a:rPr lang="tr-TR" dirty="0"/>
              <a:t>Hastalanırsanız, çok hafif semptomlarla bile kendini izole etmelisiniz</a:t>
            </a:r>
          </a:p>
          <a:p>
            <a:r>
              <a:rPr lang="tr-TR" dirty="0"/>
              <a:t>COVID-19'a maruz kaldığınızı düşünmese de semptomlar geliştirseniz bile, kendini izole edin ve kendinizi izleyin</a:t>
            </a:r>
          </a:p>
          <a:p>
            <a:r>
              <a:rPr lang="tr-TR" dirty="0"/>
              <a:t>Hafif semptomlarınız olduğunda, hastalığın erken evrelerinde başkalarına bulaşma olasılığınız daha yüksektir, bu nedenle erken kendi kendine izolasyon çok önemlidir.</a:t>
            </a:r>
          </a:p>
          <a:p>
            <a:r>
              <a:rPr lang="tr-TR" dirty="0"/>
              <a:t>Semptomlarınız yoksa, ancak </a:t>
            </a:r>
            <a:r>
              <a:rPr lang="tr-TR" dirty="0" err="1"/>
              <a:t>enfekte</a:t>
            </a:r>
            <a:r>
              <a:rPr lang="tr-TR" dirty="0"/>
              <a:t> bir kişiye maruz kaldıysanız, 14 gün boyunca kendi karantinaya alın.</a:t>
            </a:r>
          </a:p>
          <a:p>
            <a:r>
              <a:rPr lang="tr-TR" dirty="0"/>
              <a:t>Semptomlar bir önlem olarak kaybolduktan sonra bile 14 gün boyunca kesinlikle COVID-19 (bir testle onaylandı) kendi kendine izole edildiyseniz - insanların iyileştikten sonra ne kadar süre bulaşıcı kaldıkları henüz bilinmemektedir. Öz izolasyon konusunda ulusal tavsiyelere uyun.</a:t>
            </a: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1138895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Self izolasyonun anlamı nedir?</a:t>
            </a:r>
            <a:endParaRPr lang="tr-TR" b="1" dirty="0">
              <a:solidFill>
                <a:srgbClr val="FF0000"/>
              </a:solidFill>
            </a:endParaRPr>
          </a:p>
        </p:txBody>
      </p:sp>
      <p:sp>
        <p:nvSpPr>
          <p:cNvPr id="3" name="İçerik Yer Tutucusu 2"/>
          <p:cNvSpPr>
            <a:spLocks noGrp="1"/>
          </p:cNvSpPr>
          <p:nvPr>
            <p:ph idx="1"/>
          </p:nvPr>
        </p:nvSpPr>
        <p:spPr/>
        <p:txBody>
          <a:bodyPr>
            <a:normAutofit fontScale="40000" lnSpcReduction="20000"/>
          </a:bodyPr>
          <a:lstStyle/>
          <a:p>
            <a:r>
              <a:rPr lang="tr-TR" dirty="0"/>
              <a:t>Öz-izolasyon, aile üyeleri de dahil olmak üzere toplumda başkalarına bulaşmaktan kaçınmak için COVID-19 semptomları olan kişiler tarafından alınan önemli bir önlemdir.</a:t>
            </a:r>
          </a:p>
          <a:p>
            <a:endParaRPr lang="tr-TR" dirty="0"/>
          </a:p>
          <a:p>
            <a:r>
              <a:rPr lang="tr-TR" dirty="0"/>
              <a:t>Kendinden izolasyon, ateş, öksürük veya diğer COVID-19 semptomları yaşayan bir kişinin evde kalması ve işe, okula veya halka açık yerlere gitmemesidir. Bu gönüllü olarak veya sağlık uzmanının tavsiyesine dayalı olabilir. Bununla birlikte, sıtma veya dang humması olan bir bölgede yaşıyorsanız, ateş semptomlarını göz ardı etmemeniz önemlidir. Tıbbi yardım alın. Sağlık kuruluşuna gittiğinizde mümkünse bir maske takın, diğer insanlardan en az 1 metre uzakta tutun ve yüzeylere ellerinizle dokunmayın. Hasta olan bir çocuk ise çocuğun bu tavsiyeye bağlı kalmasına yardımcı olun.</a:t>
            </a:r>
          </a:p>
          <a:p>
            <a:endParaRPr lang="tr-TR" dirty="0"/>
          </a:p>
          <a:p>
            <a:r>
              <a:rPr lang="tr-TR" dirty="0"/>
              <a:t>Sıtma veya dang humması olan bir bölgede yaşamıyorsanız, lütfen aşağıdakileri yapın:</a:t>
            </a:r>
          </a:p>
          <a:p>
            <a:endParaRPr lang="tr-TR" dirty="0"/>
          </a:p>
          <a:p>
            <a:r>
              <a:rPr lang="tr-TR" dirty="0"/>
              <a:t>- Bir kişi kendi kendine tecrit ederse, bunun nedeni hasta ama ağır derecede hasta olmamasıdır (tıbbi müdahale gerektirir).</a:t>
            </a:r>
          </a:p>
          <a:p>
            <a:endParaRPr lang="tr-TR" dirty="0"/>
          </a:p>
          <a:p>
            <a:r>
              <a:rPr lang="tr-TR" dirty="0"/>
              <a:t>el hijyeni ve tuvalet olanakları ile geniş, iyi havalandırılmış</a:t>
            </a:r>
          </a:p>
          <a:p>
            <a:r>
              <a:rPr lang="tr-TR" dirty="0"/>
              <a:t>Bu mümkün değilse, yatakları en az 1 metre arayla yerleştirin</a:t>
            </a:r>
          </a:p>
          <a:p>
            <a:r>
              <a:rPr lang="tr-TR" dirty="0"/>
              <a:t>Aile üyelerinizden bile en az 1 metre (3 fit) uzakta tutun</a:t>
            </a:r>
          </a:p>
          <a:p>
            <a:r>
              <a:rPr lang="tr-TR" dirty="0"/>
              <a:t>Günlük belirtilerinizi izleyin</a:t>
            </a:r>
          </a:p>
          <a:p>
            <a:r>
              <a:rPr lang="tr-TR" dirty="0"/>
              <a:t>Sağlıklı hissediyor olsanız bile 14 gün boyunca izole edin</a:t>
            </a:r>
          </a:p>
          <a:p>
            <a:r>
              <a:rPr lang="tr-TR" dirty="0"/>
              <a:t>Nefes almada zorluk çekiyorsanız, derhal sağlık uzmanınıza başvurun - mümkünse önce arayın</a:t>
            </a:r>
          </a:p>
          <a:p>
            <a:r>
              <a:rPr lang="tr-TR" dirty="0"/>
              <a:t>Sevdiklerinizle telefonla veya çevrimiçi olarak iletişim kurarak ve kendinizi evde egzersiz yaparak pozitif ve enerjik kalın.</a:t>
            </a: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1591147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Hiçbir semptoma sahip değilsem fakat COVİD-19 </a:t>
            </a:r>
            <a:r>
              <a:rPr lang="tr-TR" b="1" dirty="0" err="1" smtClean="0">
                <a:solidFill>
                  <a:srgbClr val="FF0000"/>
                </a:solidFill>
              </a:rPr>
              <a:t>bulaşı</a:t>
            </a:r>
            <a:r>
              <a:rPr lang="tr-TR" b="1" dirty="0" smtClean="0">
                <a:solidFill>
                  <a:srgbClr val="FF0000"/>
                </a:solidFill>
              </a:rPr>
              <a:t> olduğunu düşünüyorsam ne yapmalıyım? Self karantina ne anlama gelmektedir?</a:t>
            </a:r>
            <a:endParaRPr lang="tr-TR" b="1" dirty="0">
              <a:solidFill>
                <a:srgbClr val="FF0000"/>
              </a:solidFill>
            </a:endParaRPr>
          </a:p>
        </p:txBody>
      </p:sp>
      <p:sp>
        <p:nvSpPr>
          <p:cNvPr id="3" name="İçerik Yer Tutucusu 2"/>
          <p:cNvSpPr>
            <a:spLocks noGrp="1"/>
          </p:cNvSpPr>
          <p:nvPr>
            <p:ph idx="1"/>
          </p:nvPr>
        </p:nvSpPr>
        <p:spPr/>
        <p:txBody>
          <a:bodyPr>
            <a:normAutofit fontScale="55000" lnSpcReduction="20000"/>
          </a:bodyPr>
          <a:lstStyle/>
          <a:p>
            <a:r>
              <a:rPr lang="en-US" dirty="0" err="1"/>
              <a:t>Kendinizi</a:t>
            </a:r>
            <a:r>
              <a:rPr lang="en-US" dirty="0"/>
              <a:t> </a:t>
            </a:r>
            <a:r>
              <a:rPr lang="en-US" dirty="0" err="1"/>
              <a:t>karantinaya</a:t>
            </a:r>
            <a:r>
              <a:rPr lang="en-US" dirty="0"/>
              <a:t> </a:t>
            </a:r>
            <a:r>
              <a:rPr lang="en-US" dirty="0" err="1"/>
              <a:t>almak</a:t>
            </a:r>
            <a:r>
              <a:rPr lang="en-US" dirty="0"/>
              <a:t>, </a:t>
            </a:r>
            <a:r>
              <a:rPr lang="en-US" dirty="0" err="1"/>
              <a:t>kendinizi</a:t>
            </a:r>
            <a:r>
              <a:rPr lang="en-US" dirty="0"/>
              <a:t> </a:t>
            </a:r>
            <a:r>
              <a:rPr lang="en-US" dirty="0" err="1"/>
              <a:t>başkalarından</a:t>
            </a:r>
            <a:r>
              <a:rPr lang="en-US" dirty="0"/>
              <a:t> </a:t>
            </a:r>
            <a:r>
              <a:rPr lang="en-US" dirty="0" err="1"/>
              <a:t>ayırmak</a:t>
            </a:r>
            <a:r>
              <a:rPr lang="en-US" dirty="0"/>
              <a:t> </a:t>
            </a:r>
            <a:r>
              <a:rPr lang="en-US" dirty="0" err="1"/>
              <a:t>anlamına</a:t>
            </a:r>
            <a:r>
              <a:rPr lang="en-US" dirty="0"/>
              <a:t> </a:t>
            </a:r>
            <a:r>
              <a:rPr lang="en-US" dirty="0" err="1"/>
              <a:t>gelir</a:t>
            </a:r>
            <a:r>
              <a:rPr lang="en-US" dirty="0"/>
              <a:t>, </a:t>
            </a:r>
            <a:r>
              <a:rPr lang="en-US" dirty="0" err="1"/>
              <a:t>çünkü</a:t>
            </a:r>
            <a:r>
              <a:rPr lang="en-US" dirty="0"/>
              <a:t> </a:t>
            </a:r>
            <a:r>
              <a:rPr lang="en-US" dirty="0" err="1"/>
              <a:t>kendiniz</a:t>
            </a:r>
            <a:r>
              <a:rPr lang="en-US" dirty="0"/>
              <a:t>, </a:t>
            </a:r>
            <a:r>
              <a:rPr lang="en-US" dirty="0" err="1"/>
              <a:t>semptomlarınız</a:t>
            </a:r>
            <a:r>
              <a:rPr lang="en-US" dirty="0"/>
              <a:t> </a:t>
            </a:r>
            <a:r>
              <a:rPr lang="en-US" dirty="0" err="1"/>
              <a:t>olmasa</a:t>
            </a:r>
            <a:r>
              <a:rPr lang="en-US" dirty="0"/>
              <a:t> bile COVID-19 </a:t>
            </a:r>
            <a:r>
              <a:rPr lang="en-US" dirty="0" err="1"/>
              <a:t>olan</a:t>
            </a:r>
            <a:r>
              <a:rPr lang="en-US" dirty="0"/>
              <a:t> </a:t>
            </a:r>
            <a:r>
              <a:rPr lang="en-US" dirty="0" err="1"/>
              <a:t>birine</a:t>
            </a:r>
            <a:r>
              <a:rPr lang="en-US" dirty="0"/>
              <a:t> </a:t>
            </a:r>
            <a:r>
              <a:rPr lang="en-US" dirty="0" err="1"/>
              <a:t>maruz</a:t>
            </a:r>
            <a:r>
              <a:rPr lang="en-US" dirty="0"/>
              <a:t> </a:t>
            </a:r>
            <a:r>
              <a:rPr lang="en-US" dirty="0" err="1"/>
              <a:t>kaldınız</a:t>
            </a:r>
            <a:r>
              <a:rPr lang="en-US" dirty="0"/>
              <a:t>. </a:t>
            </a:r>
            <a:r>
              <a:rPr lang="en-US" dirty="0" err="1"/>
              <a:t>Kendi</a:t>
            </a:r>
            <a:r>
              <a:rPr lang="en-US" dirty="0"/>
              <a:t> </a:t>
            </a:r>
            <a:r>
              <a:rPr lang="en-US" dirty="0" err="1"/>
              <a:t>kendine</a:t>
            </a:r>
            <a:r>
              <a:rPr lang="en-US" dirty="0"/>
              <a:t> </a:t>
            </a:r>
            <a:r>
              <a:rPr lang="en-US" dirty="0" err="1"/>
              <a:t>karantinanın</a:t>
            </a:r>
            <a:r>
              <a:rPr lang="en-US" dirty="0"/>
              <a:t> </a:t>
            </a:r>
            <a:r>
              <a:rPr lang="en-US" dirty="0" err="1"/>
              <a:t>amacı</a:t>
            </a:r>
            <a:r>
              <a:rPr lang="en-US" dirty="0"/>
              <a:t> </a:t>
            </a:r>
            <a:r>
              <a:rPr lang="en-US" dirty="0" err="1"/>
              <a:t>bulaşmayı</a:t>
            </a:r>
            <a:r>
              <a:rPr lang="en-US" dirty="0"/>
              <a:t> </a:t>
            </a:r>
            <a:r>
              <a:rPr lang="en-US" dirty="0" err="1"/>
              <a:t>önlemektir</a:t>
            </a:r>
            <a:r>
              <a:rPr lang="en-US" dirty="0"/>
              <a:t>. COVID-19 hasta </a:t>
            </a:r>
            <a:r>
              <a:rPr lang="en-US" dirty="0" err="1"/>
              <a:t>olan</a:t>
            </a:r>
            <a:r>
              <a:rPr lang="en-US" dirty="0"/>
              <a:t> </a:t>
            </a:r>
            <a:r>
              <a:rPr lang="en-US" dirty="0" err="1"/>
              <a:t>insanlar</a:t>
            </a:r>
            <a:r>
              <a:rPr lang="en-US" dirty="0"/>
              <a:t> </a:t>
            </a:r>
            <a:r>
              <a:rPr lang="en-US" dirty="0" err="1"/>
              <a:t>hemen</a:t>
            </a:r>
            <a:r>
              <a:rPr lang="en-US" dirty="0"/>
              <a:t> </a:t>
            </a:r>
            <a:r>
              <a:rPr lang="en-US" dirty="0" err="1"/>
              <a:t>kendi</a:t>
            </a:r>
            <a:r>
              <a:rPr lang="en-US" dirty="0"/>
              <a:t> </a:t>
            </a:r>
            <a:r>
              <a:rPr lang="en-US" dirty="0" err="1"/>
              <a:t>kendine</a:t>
            </a:r>
            <a:r>
              <a:rPr lang="en-US" dirty="0"/>
              <a:t> </a:t>
            </a:r>
            <a:r>
              <a:rPr lang="en-US" dirty="0" err="1"/>
              <a:t>karantinaya</a:t>
            </a:r>
            <a:r>
              <a:rPr lang="en-US" dirty="0"/>
              <a:t> </a:t>
            </a:r>
            <a:r>
              <a:rPr lang="en-US" dirty="0" err="1"/>
              <a:t>bulaşabilir</a:t>
            </a:r>
            <a:r>
              <a:rPr lang="en-US" dirty="0"/>
              <a:t> </a:t>
            </a:r>
            <a:r>
              <a:rPr lang="en-US" dirty="0" err="1"/>
              <a:t>çünkü</a:t>
            </a:r>
            <a:r>
              <a:rPr lang="en-US" dirty="0"/>
              <a:t> </a:t>
            </a:r>
            <a:r>
              <a:rPr lang="en-US" dirty="0" err="1"/>
              <a:t>bazı</a:t>
            </a:r>
            <a:r>
              <a:rPr lang="en-US" dirty="0"/>
              <a:t> </a:t>
            </a:r>
            <a:r>
              <a:rPr lang="en-US" dirty="0" err="1"/>
              <a:t>enfeksiyonların</a:t>
            </a:r>
            <a:r>
              <a:rPr lang="en-US" dirty="0"/>
              <a:t> </a:t>
            </a:r>
            <a:r>
              <a:rPr lang="en-US" dirty="0" err="1"/>
              <a:t>oluşmasını</a:t>
            </a:r>
            <a:r>
              <a:rPr lang="en-US" dirty="0"/>
              <a:t> </a:t>
            </a:r>
            <a:r>
              <a:rPr lang="en-US" dirty="0" err="1"/>
              <a:t>önleyebilir</a:t>
            </a:r>
            <a:r>
              <a:rPr lang="en-US" dirty="0"/>
              <a:t>. .</a:t>
            </a:r>
          </a:p>
          <a:p>
            <a:endParaRPr lang="en-US" dirty="0"/>
          </a:p>
          <a:p>
            <a:r>
              <a:rPr lang="en-US" dirty="0"/>
              <a:t>Bu </a:t>
            </a:r>
            <a:r>
              <a:rPr lang="en-US" dirty="0" err="1"/>
              <a:t>durumda</a:t>
            </a:r>
            <a:r>
              <a:rPr lang="en-US" dirty="0"/>
              <a:t>:</a:t>
            </a:r>
          </a:p>
          <a:p>
            <a:endParaRPr lang="en-US" dirty="0"/>
          </a:p>
          <a:p>
            <a:r>
              <a:rPr lang="en-US" dirty="0"/>
              <a:t>El </a:t>
            </a:r>
            <a:r>
              <a:rPr lang="en-US" dirty="0" err="1"/>
              <a:t>hijyeni</a:t>
            </a:r>
            <a:r>
              <a:rPr lang="en-US" dirty="0"/>
              <a:t> </a:t>
            </a:r>
            <a:r>
              <a:rPr lang="en-US" dirty="0" err="1"/>
              <a:t>ve</a:t>
            </a:r>
            <a:r>
              <a:rPr lang="en-US" dirty="0"/>
              <a:t> </a:t>
            </a:r>
            <a:r>
              <a:rPr lang="en-US" dirty="0" err="1"/>
              <a:t>tuvalet</a:t>
            </a:r>
            <a:r>
              <a:rPr lang="en-US" dirty="0"/>
              <a:t> </a:t>
            </a:r>
            <a:r>
              <a:rPr lang="en-US" dirty="0" err="1"/>
              <a:t>olanaklarına</a:t>
            </a:r>
            <a:r>
              <a:rPr lang="en-US" dirty="0"/>
              <a:t> </a:t>
            </a:r>
            <a:r>
              <a:rPr lang="en-US" dirty="0" err="1"/>
              <a:t>sahip</a:t>
            </a:r>
            <a:r>
              <a:rPr lang="en-US" dirty="0"/>
              <a:t> </a:t>
            </a:r>
            <a:r>
              <a:rPr lang="en-US" dirty="0" err="1"/>
              <a:t>geniş</a:t>
            </a:r>
            <a:r>
              <a:rPr lang="en-US" dirty="0"/>
              <a:t>, </a:t>
            </a:r>
            <a:r>
              <a:rPr lang="en-US" dirty="0" err="1"/>
              <a:t>iyi</a:t>
            </a:r>
            <a:r>
              <a:rPr lang="en-US" dirty="0"/>
              <a:t> </a:t>
            </a:r>
            <a:r>
              <a:rPr lang="en-US" dirty="0" err="1"/>
              <a:t>havalandırılmış</a:t>
            </a:r>
            <a:r>
              <a:rPr lang="en-US" dirty="0"/>
              <a:t> </a:t>
            </a:r>
            <a:r>
              <a:rPr lang="en-US" dirty="0" err="1"/>
              <a:t>tek</a:t>
            </a:r>
            <a:r>
              <a:rPr lang="en-US" dirty="0"/>
              <a:t> </a:t>
            </a:r>
            <a:r>
              <a:rPr lang="en-US" dirty="0" err="1"/>
              <a:t>bir</a:t>
            </a:r>
            <a:r>
              <a:rPr lang="en-US" dirty="0"/>
              <a:t> </a:t>
            </a:r>
            <a:r>
              <a:rPr lang="en-US" dirty="0" err="1"/>
              <a:t>odaya</a:t>
            </a:r>
            <a:r>
              <a:rPr lang="en-US" dirty="0"/>
              <a:t> </a:t>
            </a:r>
            <a:r>
              <a:rPr lang="en-US" dirty="0" err="1"/>
              <a:t>sahip</a:t>
            </a:r>
            <a:r>
              <a:rPr lang="en-US" dirty="0"/>
              <a:t> </a:t>
            </a:r>
            <a:r>
              <a:rPr lang="en-US" dirty="0" err="1"/>
              <a:t>olun</a:t>
            </a:r>
            <a:endParaRPr lang="en-US" dirty="0"/>
          </a:p>
          <a:p>
            <a:r>
              <a:rPr lang="en-US" dirty="0"/>
              <a:t>Bu </a:t>
            </a:r>
            <a:r>
              <a:rPr lang="en-US" dirty="0" err="1"/>
              <a:t>mümkün</a:t>
            </a:r>
            <a:r>
              <a:rPr lang="en-US" dirty="0"/>
              <a:t> </a:t>
            </a:r>
            <a:r>
              <a:rPr lang="en-US" dirty="0" err="1"/>
              <a:t>değilse</a:t>
            </a:r>
            <a:r>
              <a:rPr lang="en-US" dirty="0"/>
              <a:t> </a:t>
            </a:r>
            <a:r>
              <a:rPr lang="en-US" dirty="0" err="1"/>
              <a:t>yatakları</a:t>
            </a:r>
            <a:r>
              <a:rPr lang="en-US" dirty="0"/>
              <a:t> </a:t>
            </a:r>
            <a:r>
              <a:rPr lang="en-US" dirty="0" err="1"/>
              <a:t>en</a:t>
            </a:r>
            <a:r>
              <a:rPr lang="en-US" dirty="0"/>
              <a:t> </a:t>
            </a:r>
            <a:r>
              <a:rPr lang="en-US" dirty="0" err="1"/>
              <a:t>az</a:t>
            </a:r>
            <a:r>
              <a:rPr lang="en-US" dirty="0"/>
              <a:t> 1 </a:t>
            </a:r>
            <a:r>
              <a:rPr lang="en-US" dirty="0" err="1"/>
              <a:t>metre</a:t>
            </a:r>
            <a:r>
              <a:rPr lang="en-US" dirty="0"/>
              <a:t> </a:t>
            </a:r>
            <a:r>
              <a:rPr lang="en-US" dirty="0" err="1"/>
              <a:t>arayla</a:t>
            </a:r>
            <a:r>
              <a:rPr lang="en-US" dirty="0"/>
              <a:t> </a:t>
            </a:r>
            <a:r>
              <a:rPr lang="en-US" dirty="0" err="1"/>
              <a:t>yerleştirin</a:t>
            </a:r>
            <a:r>
              <a:rPr lang="en-US" dirty="0"/>
              <a:t>.</a:t>
            </a:r>
          </a:p>
          <a:p>
            <a:r>
              <a:rPr lang="en-US" dirty="0" err="1"/>
              <a:t>Aile</a:t>
            </a:r>
            <a:r>
              <a:rPr lang="en-US" dirty="0"/>
              <a:t> </a:t>
            </a:r>
            <a:r>
              <a:rPr lang="en-US" dirty="0" err="1"/>
              <a:t>üyelerinizden</a:t>
            </a:r>
            <a:r>
              <a:rPr lang="en-US" dirty="0"/>
              <a:t> bile </a:t>
            </a:r>
            <a:r>
              <a:rPr lang="en-US" dirty="0" err="1"/>
              <a:t>başkalarına</a:t>
            </a:r>
            <a:r>
              <a:rPr lang="en-US" dirty="0"/>
              <a:t> </a:t>
            </a:r>
            <a:r>
              <a:rPr lang="en-US" dirty="0" err="1"/>
              <a:t>en</a:t>
            </a:r>
            <a:r>
              <a:rPr lang="en-US" dirty="0"/>
              <a:t> </a:t>
            </a:r>
            <a:r>
              <a:rPr lang="en-US" dirty="0" err="1"/>
              <a:t>az</a:t>
            </a:r>
            <a:r>
              <a:rPr lang="en-US" dirty="0"/>
              <a:t> 1 </a:t>
            </a:r>
            <a:r>
              <a:rPr lang="en-US" dirty="0" err="1"/>
              <a:t>metre</a:t>
            </a:r>
            <a:r>
              <a:rPr lang="en-US" dirty="0"/>
              <a:t> </a:t>
            </a:r>
            <a:r>
              <a:rPr lang="en-US" dirty="0" err="1"/>
              <a:t>mesafe</a:t>
            </a:r>
            <a:r>
              <a:rPr lang="en-US" dirty="0"/>
              <a:t> </a:t>
            </a:r>
            <a:r>
              <a:rPr lang="en-US" dirty="0" err="1"/>
              <a:t>bırakın</a:t>
            </a:r>
            <a:r>
              <a:rPr lang="en-US" dirty="0"/>
              <a:t>.</a:t>
            </a:r>
          </a:p>
          <a:p>
            <a:r>
              <a:rPr lang="en-US" dirty="0" err="1"/>
              <a:t>Günlük</a:t>
            </a:r>
            <a:r>
              <a:rPr lang="en-US" dirty="0"/>
              <a:t> </a:t>
            </a:r>
            <a:r>
              <a:rPr lang="en-US" dirty="0" err="1"/>
              <a:t>belirtilerinizi</a:t>
            </a:r>
            <a:r>
              <a:rPr lang="en-US" dirty="0"/>
              <a:t> </a:t>
            </a:r>
            <a:r>
              <a:rPr lang="en-US" dirty="0" err="1"/>
              <a:t>izleyin</a:t>
            </a:r>
            <a:endParaRPr lang="en-US" dirty="0"/>
          </a:p>
          <a:p>
            <a:r>
              <a:rPr lang="en-US" dirty="0" err="1"/>
              <a:t>Sağlıklı</a:t>
            </a:r>
            <a:r>
              <a:rPr lang="en-US" dirty="0"/>
              <a:t> </a:t>
            </a:r>
            <a:r>
              <a:rPr lang="en-US" dirty="0" err="1"/>
              <a:t>hissediyor</a:t>
            </a:r>
            <a:r>
              <a:rPr lang="en-US" dirty="0"/>
              <a:t> </a:t>
            </a:r>
            <a:r>
              <a:rPr lang="en-US" dirty="0" err="1"/>
              <a:t>olsanız</a:t>
            </a:r>
            <a:r>
              <a:rPr lang="en-US" dirty="0"/>
              <a:t> bile 14 </a:t>
            </a:r>
            <a:r>
              <a:rPr lang="en-US" dirty="0" err="1"/>
              <a:t>gün</a:t>
            </a:r>
            <a:r>
              <a:rPr lang="en-US" dirty="0"/>
              <a:t> </a:t>
            </a:r>
            <a:r>
              <a:rPr lang="en-US" dirty="0" err="1"/>
              <a:t>boyunca</a:t>
            </a:r>
            <a:r>
              <a:rPr lang="en-US" dirty="0"/>
              <a:t> </a:t>
            </a:r>
            <a:r>
              <a:rPr lang="en-US" dirty="0" err="1"/>
              <a:t>karantinaya</a:t>
            </a:r>
            <a:r>
              <a:rPr lang="en-US" dirty="0"/>
              <a:t> </a:t>
            </a:r>
            <a:r>
              <a:rPr lang="en-US" dirty="0" err="1"/>
              <a:t>alın</a:t>
            </a:r>
            <a:endParaRPr lang="en-US" dirty="0"/>
          </a:p>
          <a:p>
            <a:r>
              <a:rPr lang="en-US" dirty="0" err="1"/>
              <a:t>Nefes</a:t>
            </a:r>
            <a:r>
              <a:rPr lang="en-US" dirty="0"/>
              <a:t> </a:t>
            </a:r>
            <a:r>
              <a:rPr lang="en-US" dirty="0" err="1"/>
              <a:t>almada</a:t>
            </a:r>
            <a:r>
              <a:rPr lang="en-US" dirty="0"/>
              <a:t> </a:t>
            </a:r>
            <a:r>
              <a:rPr lang="en-US" dirty="0" err="1"/>
              <a:t>zorluk</a:t>
            </a:r>
            <a:r>
              <a:rPr lang="en-US" dirty="0"/>
              <a:t> </a:t>
            </a:r>
            <a:r>
              <a:rPr lang="en-US" dirty="0" err="1"/>
              <a:t>çekiyorsanız</a:t>
            </a:r>
            <a:r>
              <a:rPr lang="en-US" dirty="0"/>
              <a:t>, </a:t>
            </a:r>
            <a:r>
              <a:rPr lang="en-US" dirty="0" err="1"/>
              <a:t>derhal</a:t>
            </a:r>
            <a:r>
              <a:rPr lang="en-US" dirty="0"/>
              <a:t> </a:t>
            </a:r>
            <a:r>
              <a:rPr lang="en-US" dirty="0" err="1"/>
              <a:t>sağlık</a:t>
            </a:r>
            <a:r>
              <a:rPr lang="en-US" dirty="0"/>
              <a:t> </a:t>
            </a:r>
            <a:r>
              <a:rPr lang="en-US" dirty="0" err="1"/>
              <a:t>uzmanınıza</a:t>
            </a:r>
            <a:r>
              <a:rPr lang="en-US" dirty="0"/>
              <a:t> </a:t>
            </a:r>
            <a:r>
              <a:rPr lang="en-US" dirty="0" err="1"/>
              <a:t>başvurun</a:t>
            </a:r>
            <a:r>
              <a:rPr lang="en-US" dirty="0"/>
              <a:t> - </a:t>
            </a:r>
            <a:r>
              <a:rPr lang="en-US" dirty="0" err="1"/>
              <a:t>mümkünse</a:t>
            </a:r>
            <a:r>
              <a:rPr lang="en-US" dirty="0"/>
              <a:t> </a:t>
            </a:r>
            <a:r>
              <a:rPr lang="en-US" dirty="0" err="1"/>
              <a:t>önce</a:t>
            </a:r>
            <a:r>
              <a:rPr lang="en-US" dirty="0"/>
              <a:t> </a:t>
            </a:r>
            <a:r>
              <a:rPr lang="en-US" dirty="0" err="1"/>
              <a:t>arayın</a:t>
            </a:r>
            <a:r>
              <a:rPr lang="en-US" dirty="0"/>
              <a:t>.</a:t>
            </a:r>
          </a:p>
          <a:p>
            <a:r>
              <a:rPr lang="en-US" dirty="0" err="1"/>
              <a:t>Sevdiklerinizle</a:t>
            </a:r>
            <a:r>
              <a:rPr lang="en-US" dirty="0"/>
              <a:t> </a:t>
            </a:r>
            <a:r>
              <a:rPr lang="en-US" dirty="0" err="1"/>
              <a:t>telefonla</a:t>
            </a:r>
            <a:r>
              <a:rPr lang="en-US" dirty="0"/>
              <a:t> </a:t>
            </a:r>
            <a:r>
              <a:rPr lang="en-US" dirty="0" err="1"/>
              <a:t>veya</a:t>
            </a:r>
            <a:r>
              <a:rPr lang="en-US" dirty="0"/>
              <a:t> </a:t>
            </a:r>
            <a:r>
              <a:rPr lang="en-US" dirty="0" err="1"/>
              <a:t>çevrimiçi</a:t>
            </a:r>
            <a:r>
              <a:rPr lang="en-US" dirty="0"/>
              <a:t> </a:t>
            </a:r>
            <a:r>
              <a:rPr lang="en-US" dirty="0" err="1"/>
              <a:t>olarak</a:t>
            </a:r>
            <a:r>
              <a:rPr lang="en-US" dirty="0"/>
              <a:t> </a:t>
            </a:r>
            <a:r>
              <a:rPr lang="en-US" dirty="0" err="1"/>
              <a:t>iletişim</a:t>
            </a:r>
            <a:r>
              <a:rPr lang="en-US" dirty="0"/>
              <a:t> </a:t>
            </a:r>
            <a:r>
              <a:rPr lang="en-US" dirty="0" err="1"/>
              <a:t>kurarak</a:t>
            </a:r>
            <a:r>
              <a:rPr lang="en-US" dirty="0"/>
              <a:t> </a:t>
            </a:r>
            <a:r>
              <a:rPr lang="en-US" dirty="0" err="1"/>
              <a:t>ve</a:t>
            </a:r>
            <a:r>
              <a:rPr lang="en-US" dirty="0"/>
              <a:t> </a:t>
            </a:r>
            <a:r>
              <a:rPr lang="en-US" dirty="0" err="1"/>
              <a:t>kendinizi</a:t>
            </a:r>
            <a:r>
              <a:rPr lang="en-US" dirty="0"/>
              <a:t> </a:t>
            </a:r>
            <a:r>
              <a:rPr lang="en-US" dirty="0" err="1"/>
              <a:t>evde</a:t>
            </a:r>
            <a:r>
              <a:rPr lang="en-US" dirty="0"/>
              <a:t> </a:t>
            </a:r>
            <a:r>
              <a:rPr lang="en-US" dirty="0" err="1"/>
              <a:t>egzersiz</a:t>
            </a:r>
            <a:r>
              <a:rPr lang="en-US" dirty="0"/>
              <a:t> </a:t>
            </a:r>
            <a:r>
              <a:rPr lang="en-US" dirty="0" err="1"/>
              <a:t>yaparak</a:t>
            </a:r>
            <a:r>
              <a:rPr lang="en-US" dirty="0"/>
              <a:t> </a:t>
            </a:r>
            <a:r>
              <a:rPr lang="en-US" dirty="0" err="1"/>
              <a:t>pozitif</a:t>
            </a:r>
            <a:r>
              <a:rPr lang="en-US" dirty="0"/>
              <a:t> </a:t>
            </a:r>
            <a:r>
              <a:rPr lang="en-US" dirty="0" err="1"/>
              <a:t>ve</a:t>
            </a:r>
            <a:r>
              <a:rPr lang="en-US" dirty="0"/>
              <a:t> </a:t>
            </a:r>
            <a:r>
              <a:rPr lang="en-US" dirty="0" err="1"/>
              <a:t>enerjik</a:t>
            </a:r>
            <a:r>
              <a:rPr lang="en-US" dirty="0"/>
              <a:t> </a:t>
            </a:r>
            <a:r>
              <a:rPr lang="en-US" dirty="0" err="1"/>
              <a:t>kalın</a:t>
            </a:r>
            <a:r>
              <a:rPr lang="en-US" dirty="0"/>
              <a:t>.</a:t>
            </a:r>
          </a:p>
          <a:p>
            <a:r>
              <a:rPr lang="en-US" dirty="0" err="1"/>
              <a:t>Bununla</a:t>
            </a:r>
            <a:r>
              <a:rPr lang="en-US" dirty="0"/>
              <a:t> </a:t>
            </a:r>
            <a:r>
              <a:rPr lang="en-US" dirty="0" err="1"/>
              <a:t>birlikte</a:t>
            </a:r>
            <a:r>
              <a:rPr lang="en-US" dirty="0"/>
              <a:t>, </a:t>
            </a:r>
            <a:r>
              <a:rPr lang="en-US" dirty="0" err="1"/>
              <a:t>sıtma</a:t>
            </a:r>
            <a:r>
              <a:rPr lang="en-US" dirty="0"/>
              <a:t> </a:t>
            </a:r>
            <a:r>
              <a:rPr lang="en-US" dirty="0" err="1"/>
              <a:t>veya</a:t>
            </a:r>
            <a:r>
              <a:rPr lang="en-US" dirty="0"/>
              <a:t> dang </a:t>
            </a:r>
            <a:r>
              <a:rPr lang="en-US" dirty="0" err="1"/>
              <a:t>humması</a:t>
            </a:r>
            <a:r>
              <a:rPr lang="en-US" dirty="0"/>
              <a:t> </a:t>
            </a:r>
            <a:r>
              <a:rPr lang="en-US" dirty="0" err="1"/>
              <a:t>olan</a:t>
            </a:r>
            <a:r>
              <a:rPr lang="en-US" dirty="0"/>
              <a:t> </a:t>
            </a:r>
            <a:r>
              <a:rPr lang="en-US" dirty="0" err="1"/>
              <a:t>bir</a:t>
            </a:r>
            <a:r>
              <a:rPr lang="en-US" dirty="0"/>
              <a:t> </a:t>
            </a:r>
            <a:r>
              <a:rPr lang="en-US" dirty="0" err="1"/>
              <a:t>bölgede</a:t>
            </a:r>
            <a:r>
              <a:rPr lang="en-US" dirty="0"/>
              <a:t> </a:t>
            </a:r>
            <a:r>
              <a:rPr lang="en-US" dirty="0" err="1"/>
              <a:t>yaşıyorsanız</a:t>
            </a:r>
            <a:r>
              <a:rPr lang="en-US" dirty="0"/>
              <a:t>, </a:t>
            </a:r>
            <a:r>
              <a:rPr lang="en-US" dirty="0" err="1"/>
              <a:t>ateş</a:t>
            </a:r>
            <a:r>
              <a:rPr lang="en-US" dirty="0"/>
              <a:t> </a:t>
            </a:r>
            <a:r>
              <a:rPr lang="en-US" dirty="0" err="1"/>
              <a:t>semptomlarını</a:t>
            </a:r>
            <a:r>
              <a:rPr lang="en-US" dirty="0"/>
              <a:t> </a:t>
            </a:r>
            <a:r>
              <a:rPr lang="en-US" dirty="0" err="1"/>
              <a:t>göz</a:t>
            </a:r>
            <a:r>
              <a:rPr lang="en-US" dirty="0"/>
              <a:t> </a:t>
            </a:r>
            <a:r>
              <a:rPr lang="en-US" dirty="0" err="1"/>
              <a:t>ardı</a:t>
            </a:r>
            <a:r>
              <a:rPr lang="en-US" dirty="0"/>
              <a:t> </a:t>
            </a:r>
            <a:r>
              <a:rPr lang="en-US" dirty="0" err="1"/>
              <a:t>etmemeniz</a:t>
            </a:r>
            <a:r>
              <a:rPr lang="en-US" dirty="0"/>
              <a:t> </a:t>
            </a:r>
            <a:r>
              <a:rPr lang="en-US" dirty="0" err="1"/>
              <a:t>önemlidir</a:t>
            </a:r>
            <a:r>
              <a:rPr lang="en-US" dirty="0"/>
              <a:t>. </a:t>
            </a:r>
            <a:r>
              <a:rPr lang="en-US" dirty="0" err="1"/>
              <a:t>Tıbbi</a:t>
            </a:r>
            <a:r>
              <a:rPr lang="en-US" dirty="0"/>
              <a:t> </a:t>
            </a:r>
            <a:r>
              <a:rPr lang="en-US" dirty="0" err="1"/>
              <a:t>yardım</a:t>
            </a:r>
            <a:r>
              <a:rPr lang="en-US" dirty="0"/>
              <a:t> </a:t>
            </a:r>
            <a:r>
              <a:rPr lang="en-US" dirty="0" err="1"/>
              <a:t>alın</a:t>
            </a:r>
            <a:r>
              <a:rPr lang="en-US" dirty="0"/>
              <a:t>. </a:t>
            </a:r>
            <a:r>
              <a:rPr lang="en-US" dirty="0" err="1"/>
              <a:t>Sağlık</a:t>
            </a:r>
            <a:r>
              <a:rPr lang="en-US" dirty="0"/>
              <a:t> </a:t>
            </a:r>
            <a:r>
              <a:rPr lang="en-US" dirty="0" err="1"/>
              <a:t>kuruluşuna</a:t>
            </a:r>
            <a:r>
              <a:rPr lang="en-US" dirty="0"/>
              <a:t> </a:t>
            </a:r>
            <a:r>
              <a:rPr lang="en-US" dirty="0" err="1"/>
              <a:t>gittiğinizde</a:t>
            </a:r>
            <a:r>
              <a:rPr lang="en-US" dirty="0"/>
              <a:t> </a:t>
            </a:r>
            <a:r>
              <a:rPr lang="en-US" dirty="0" err="1"/>
              <a:t>mümkünse</a:t>
            </a:r>
            <a:r>
              <a:rPr lang="en-US" dirty="0"/>
              <a:t> </a:t>
            </a:r>
            <a:r>
              <a:rPr lang="en-US" dirty="0" err="1"/>
              <a:t>bir</a:t>
            </a:r>
            <a:r>
              <a:rPr lang="en-US" dirty="0"/>
              <a:t> </a:t>
            </a:r>
            <a:r>
              <a:rPr lang="en-US" dirty="0" err="1"/>
              <a:t>maske</a:t>
            </a:r>
            <a:r>
              <a:rPr lang="en-US" dirty="0"/>
              <a:t> takın, </a:t>
            </a:r>
            <a:r>
              <a:rPr lang="en-US" dirty="0" err="1"/>
              <a:t>diğer</a:t>
            </a:r>
            <a:r>
              <a:rPr lang="en-US" dirty="0"/>
              <a:t> </a:t>
            </a:r>
            <a:r>
              <a:rPr lang="en-US" dirty="0" err="1"/>
              <a:t>insanlardan</a:t>
            </a:r>
            <a:r>
              <a:rPr lang="en-US" dirty="0"/>
              <a:t> </a:t>
            </a:r>
            <a:r>
              <a:rPr lang="en-US" dirty="0" err="1"/>
              <a:t>en</a:t>
            </a:r>
            <a:r>
              <a:rPr lang="en-US" dirty="0"/>
              <a:t> </a:t>
            </a:r>
            <a:r>
              <a:rPr lang="en-US" dirty="0" err="1"/>
              <a:t>az</a:t>
            </a:r>
            <a:r>
              <a:rPr lang="en-US" dirty="0"/>
              <a:t> 1 </a:t>
            </a:r>
            <a:r>
              <a:rPr lang="en-US" dirty="0" err="1"/>
              <a:t>metre</a:t>
            </a:r>
            <a:r>
              <a:rPr lang="en-US" dirty="0"/>
              <a:t> </a:t>
            </a:r>
            <a:r>
              <a:rPr lang="en-US" dirty="0" err="1"/>
              <a:t>uzakta</a:t>
            </a:r>
            <a:r>
              <a:rPr lang="en-US" dirty="0"/>
              <a:t> </a:t>
            </a:r>
            <a:r>
              <a:rPr lang="en-US" dirty="0" err="1"/>
              <a:t>tutun</a:t>
            </a:r>
            <a:r>
              <a:rPr lang="en-US" dirty="0"/>
              <a:t> </a:t>
            </a:r>
            <a:r>
              <a:rPr lang="en-US" dirty="0" err="1"/>
              <a:t>ve</a:t>
            </a:r>
            <a:r>
              <a:rPr lang="en-US" dirty="0"/>
              <a:t> </a:t>
            </a:r>
            <a:r>
              <a:rPr lang="en-US" dirty="0" err="1"/>
              <a:t>yüzeylere</a:t>
            </a:r>
            <a:r>
              <a:rPr lang="en-US" dirty="0"/>
              <a:t> </a:t>
            </a:r>
            <a:r>
              <a:rPr lang="en-US" dirty="0" err="1"/>
              <a:t>ellerinizle</a:t>
            </a:r>
            <a:r>
              <a:rPr lang="en-US" dirty="0"/>
              <a:t> </a:t>
            </a:r>
            <a:r>
              <a:rPr lang="en-US" dirty="0" err="1"/>
              <a:t>dokunmayın</a:t>
            </a:r>
            <a:r>
              <a:rPr lang="en-US" dirty="0"/>
              <a:t>. Hasta </a:t>
            </a:r>
            <a:r>
              <a:rPr lang="en-US" dirty="0" err="1"/>
              <a:t>olan</a:t>
            </a:r>
            <a:r>
              <a:rPr lang="en-US" dirty="0"/>
              <a:t> </a:t>
            </a:r>
            <a:r>
              <a:rPr lang="en-US" dirty="0" err="1"/>
              <a:t>bir</a:t>
            </a:r>
            <a:r>
              <a:rPr lang="en-US" dirty="0"/>
              <a:t> </a:t>
            </a:r>
            <a:r>
              <a:rPr lang="en-US" dirty="0" err="1"/>
              <a:t>çocuk</a:t>
            </a:r>
            <a:r>
              <a:rPr lang="en-US" dirty="0"/>
              <a:t> </a:t>
            </a:r>
            <a:r>
              <a:rPr lang="en-US" dirty="0" err="1"/>
              <a:t>ise</a:t>
            </a:r>
            <a:r>
              <a:rPr lang="en-US" dirty="0"/>
              <a:t> </a:t>
            </a:r>
            <a:r>
              <a:rPr lang="en-US" dirty="0" err="1"/>
              <a:t>çocuğun</a:t>
            </a:r>
            <a:r>
              <a:rPr lang="en-US" dirty="0"/>
              <a:t> </a:t>
            </a:r>
            <a:r>
              <a:rPr lang="en-US" dirty="0" err="1"/>
              <a:t>bu</a:t>
            </a:r>
            <a:r>
              <a:rPr lang="en-US" dirty="0"/>
              <a:t> </a:t>
            </a:r>
            <a:r>
              <a:rPr lang="en-US" dirty="0" err="1"/>
              <a:t>tavsiyeye</a:t>
            </a:r>
            <a:r>
              <a:rPr lang="en-US" dirty="0"/>
              <a:t> </a:t>
            </a:r>
            <a:r>
              <a:rPr lang="en-US" dirty="0" err="1"/>
              <a:t>bağlı</a:t>
            </a:r>
            <a:r>
              <a:rPr lang="en-US" dirty="0"/>
              <a:t> </a:t>
            </a:r>
            <a:r>
              <a:rPr lang="en-US" dirty="0" err="1"/>
              <a:t>kalmasına</a:t>
            </a:r>
            <a:r>
              <a:rPr lang="en-US" dirty="0"/>
              <a:t> </a:t>
            </a:r>
            <a:r>
              <a:rPr lang="en-US" dirty="0" err="1"/>
              <a:t>yardımcı</a:t>
            </a:r>
            <a:r>
              <a:rPr lang="en-US" dirty="0"/>
              <a:t> </a:t>
            </a:r>
            <a:r>
              <a:rPr lang="en-US" dirty="0" err="1"/>
              <a:t>olun</a:t>
            </a:r>
            <a:endParaRPr lang="tr-TR" dirty="0"/>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1950335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Self izolasyon, self karantina ve mesafe koyma arasındaki farklar nelerdir?</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r>
              <a:rPr lang="tr-TR" dirty="0"/>
              <a:t>Karantina, faaliyetleri kısıtlamak veya kendileri hasta olmayan, ancak COVID-19'a maruz kalmış olabilecek kişileri ayırmak anlamına gelir. Amaç, insanların sadece semptom geliştirdiği zamanda hastalığın yayılmasını önlemektir.</a:t>
            </a:r>
          </a:p>
          <a:p>
            <a:endParaRPr lang="tr-TR" dirty="0"/>
          </a:p>
          <a:p>
            <a:r>
              <a:rPr lang="tr-TR" dirty="0"/>
              <a:t>İzolasyon, COVID-19 semptomları olan hastaları ayırmak ve hastalığın yayılmasını önlemek için bulaşıcı olabileceği anlamına gelir.</a:t>
            </a:r>
          </a:p>
          <a:p>
            <a:endParaRPr lang="tr-TR" dirty="0"/>
          </a:p>
          <a:p>
            <a:r>
              <a:rPr lang="tr-TR" dirty="0"/>
              <a:t>Fiziksel mesafe, fiziksel olarak ayrı olmak anlamına gelir. DSÖ, diğerlerinden en az 1 metre (3 </a:t>
            </a:r>
            <a:r>
              <a:rPr lang="tr-TR" dirty="0" err="1"/>
              <a:t>feet</a:t>
            </a:r>
            <a:r>
              <a:rPr lang="tr-TR" dirty="0"/>
              <a:t>) mesafede durmanızı önerir. Bu, herkesin bilinen COVID-19 </a:t>
            </a:r>
            <a:r>
              <a:rPr lang="tr-TR" dirty="0" err="1"/>
              <a:t>maruziyeti</a:t>
            </a:r>
            <a:r>
              <a:rPr lang="tr-TR" dirty="0"/>
              <a:t> olmasa bile alması gereken genel bir önlemdir.</a:t>
            </a: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4184484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Çocuk veya ergenlere COVİD 19 bulaşır mı?</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r>
              <a:rPr lang="tr-TR" dirty="0"/>
              <a:t>Araştırmalar, çocukların ve ergenlerin diğer yaş gruplarında olduğu gibi </a:t>
            </a:r>
            <a:r>
              <a:rPr lang="tr-TR" dirty="0" err="1"/>
              <a:t>enfekte</a:t>
            </a:r>
            <a:r>
              <a:rPr lang="tr-TR" dirty="0"/>
              <a:t> olma olasılıklarının yüksek olduğunu ve hastalığı yayabileceğini göstermektedir.</a:t>
            </a:r>
          </a:p>
          <a:p>
            <a:endParaRPr lang="tr-TR" dirty="0"/>
          </a:p>
          <a:p>
            <a:r>
              <a:rPr lang="tr-TR" dirty="0"/>
              <a:t>Bugüne kadarki kanıtlar, çocukların ve genç yetişkinlerin ciddi hastalıklara yakalanma olasılığının düşük olduğunu, ancak bu yaş gruplarında hala ciddi vakaların olabileceğini göstermektedir.</a:t>
            </a:r>
          </a:p>
          <a:p>
            <a:endParaRPr lang="tr-TR" dirty="0"/>
          </a:p>
          <a:p>
            <a:r>
              <a:rPr lang="tr-TR" dirty="0"/>
              <a:t>Çocuklar ve yetişkinler, maruz kaldıkları veya belirtiler gösterdikleri bir risk varsa, kendi karantina ve kendi kendine izolasyon konusunda aynı kılavuzu izlemelidir. Çocukların yaşlılarla ve daha ciddi hastalık riski taşıyan diğer kişilerle temastan kaçınmaları özellikle önemlidir.</a:t>
            </a: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3257964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Hastalık yayılımını önlemek ve kendimi korumak için ne yapabilirim?</a:t>
            </a:r>
            <a:endParaRPr lang="tr-TR" b="1" dirty="0">
              <a:solidFill>
                <a:srgbClr val="FF0000"/>
              </a:solidFill>
            </a:endParaRPr>
          </a:p>
        </p:txBody>
      </p:sp>
      <p:sp>
        <p:nvSpPr>
          <p:cNvPr id="3" name="İçerik Yer Tutucusu 2"/>
          <p:cNvSpPr>
            <a:spLocks noGrp="1"/>
          </p:cNvSpPr>
          <p:nvPr>
            <p:ph idx="1"/>
          </p:nvPr>
        </p:nvSpPr>
        <p:spPr/>
        <p:txBody>
          <a:bodyPr>
            <a:normAutofit fontScale="40000" lnSpcReduction="20000"/>
          </a:bodyPr>
          <a:lstStyle/>
          <a:p>
            <a:r>
              <a:rPr lang="tr-TR" dirty="0"/>
              <a:t>DSÖ web sitesinde ve ulusal ve yerel halk sağlığı otoritenizde bulunan COVID-19 salgınıyla ilgili en son bilgilerden haberdar olun. Dünyadaki çoğu ülke COVID-19 vakalarını gördü ve birçoğu salgın yaşıyor. Çin ve diğer bazı ülkelerdeki yetkililer salgınlarını yavaşlatmayı başardılar. Ancak, durum tahmin edilemez, bu yüzden en son haberler için düzenli olarak kontrol edin.</a:t>
            </a:r>
          </a:p>
          <a:p>
            <a:endParaRPr lang="tr-TR" dirty="0"/>
          </a:p>
          <a:p>
            <a:r>
              <a:rPr lang="tr-TR" dirty="0"/>
              <a:t>Bazı basit önlemler alarak </a:t>
            </a:r>
            <a:r>
              <a:rPr lang="tr-TR" dirty="0" err="1"/>
              <a:t>enfekte</a:t>
            </a:r>
            <a:r>
              <a:rPr lang="tr-TR" dirty="0"/>
              <a:t> olma veya COVID-19'u yayma şansınızı azaltabilirsiniz:</a:t>
            </a:r>
          </a:p>
          <a:p>
            <a:endParaRPr lang="tr-TR" dirty="0"/>
          </a:p>
          <a:p>
            <a:r>
              <a:rPr lang="tr-TR" dirty="0"/>
              <a:t>Ellerinizi düzenli olarak ve alkol bazlı bir el ovarak temizleyin veya sabun ve su ile yıkayın. Neden? Ellerinizi sabun ve su ile yıkamak veya alkol bazlı el ovmak kullanarak ellerinizde olabilecek virüsleri öldürür.</a:t>
            </a:r>
          </a:p>
          <a:p>
            <a:r>
              <a:rPr lang="tr-TR" dirty="0"/>
              <a:t>Kendinizle başkaları arasında en az 1 metre mesafe bırakın. Neden? Birisi öksürdüğünde, hapşırdığında veya konuştuğunda burun veya ağzından virüs içerebilecek küçük sıvı damlacıkları püskürtür. Çok yakınsanız, kişinin hastalığı varsa COVID-19 virüsü de dahil olmak üzere damlacıklarda nefes alabilirsiniz.</a:t>
            </a:r>
          </a:p>
          <a:p>
            <a:r>
              <a:rPr lang="tr-TR" dirty="0"/>
              <a:t>Kalabalık yerlere gitmekten kaçının. Neden? İnsanların kalabalıklarda bir araya geldiği yerlerde, COIVD-19 olan biriyle yakın temasa girme olasılığınız daha yüksektir ve fiziksel mesafeyi 1 metre (3 </a:t>
            </a:r>
            <a:r>
              <a:rPr lang="tr-TR" dirty="0" err="1"/>
              <a:t>feet</a:t>
            </a:r>
            <a:r>
              <a:rPr lang="tr-TR" dirty="0"/>
              <a:t>) korumak daha zordur.</a:t>
            </a:r>
          </a:p>
          <a:p>
            <a:r>
              <a:rPr lang="tr-TR" dirty="0"/>
              <a:t>Göz, burun ve ağza dokunmaktan kaçının. Neden? Eller birçok yüzeye dokunur ve virüsleri alabilir. Kirlendiğinde eller virüsü gözlerinize, burnunuza veya ağzınıza aktarabilir. Oradan, virüs vücudunuza girebilir ve size bulaşabilir.</a:t>
            </a:r>
          </a:p>
          <a:p>
            <a:r>
              <a:rPr lang="tr-TR" dirty="0"/>
              <a:t>Sizin ve çevrenizdeki insanların iyi bir solunum hijyeni uyguladığından emin olun. Bu, öksürdüğünüzde veya hapşırdığınızda ağzınızı ve burnunuzu bükülmüş dirsek veya doku ile kaplamak anlamına gelir. Ardından kullanılmış dokuyu hemen atın ve ellerinizi yıkayın. Neden? Damlacıklar virüs yayıldı. İyi bir solunum hijyeni uygulayarak çevrenizdeki kişileri soğuk algınlığı, grip ve COVID-19 gibi virüslerden korursunuz.</a:t>
            </a:r>
          </a:p>
          <a:p>
            <a:r>
              <a:rPr lang="tr-TR" dirty="0"/>
              <a:t>İyileşene kadar evde kalın ve öksürük, baş ağrısı, hafif ateş gibi küçük semptomlarla bile kendini izole edin. Birinin sana malzeme getirmesini sağla. Evinizden ayrılmanız gerekiyorsa, başkalarına bulaşmasını önlemek için bir maske takın. Neden? Başkalarıyla temastan kaçınmak, onları olası COVID-19 ve diğer virüslerden koruyacaktır.</a:t>
            </a:r>
          </a:p>
          <a:p>
            <a:r>
              <a:rPr lang="tr-TR" dirty="0"/>
              <a:t>Ateş, öksürük ve nefes almada zorluk çekiyorsanız, tıbbi yardım alın, ancak mümkünse telefonla önceden arayın ve yerel sağlık otoritenizin talimatlarını izleyin. Neden? Ulusal ve yerel yetkililer bölgenizdeki durum hakkında en güncel bilgilere sahip olacaktır. Önceden aramak, sağlık uzmanınızın sizi hızlı bir şekilde doğru sağlık kuruluşuna yönlendirmesini sağlayacaktır. Bu ayrıca sizi koruyacak ve virüslerin ve diğer enfeksiyonların yayılmasını önlemeye yardımcı olacaktır.</a:t>
            </a:r>
          </a:p>
          <a:p>
            <a:r>
              <a:rPr lang="tr-TR" dirty="0"/>
              <a:t>DSÖ veya yerel ve ulusal sağlık otoriteleri gibi güvenilir kaynaklardan gelen en son bilgileri takip edin. Neden? Yerel ve ulusal yetkililer, bölgenizdeki insanların kendilerini korumak için ne yapmaları gerektiği konusunda tavsiyelerde bulunmak için en iyi şekilde yerleştirilir.</a:t>
            </a: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2053207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COVİD-19 için aşı, ilaç veya tedavi mevcut mu?</a:t>
            </a:r>
            <a:endParaRPr lang="tr-TR" b="1" dirty="0">
              <a:solidFill>
                <a:srgbClr val="FF0000"/>
              </a:solidFill>
            </a:endParaRPr>
          </a:p>
        </p:txBody>
      </p:sp>
      <p:sp>
        <p:nvSpPr>
          <p:cNvPr id="3" name="İçerik Yer Tutucusu 2"/>
          <p:cNvSpPr>
            <a:spLocks noGrp="1"/>
          </p:cNvSpPr>
          <p:nvPr>
            <p:ph idx="1"/>
          </p:nvPr>
        </p:nvSpPr>
        <p:spPr/>
        <p:txBody>
          <a:bodyPr>
            <a:normAutofit fontScale="62500" lnSpcReduction="20000"/>
          </a:bodyPr>
          <a:lstStyle/>
          <a:p>
            <a:r>
              <a:rPr lang="tr-TR" dirty="0"/>
              <a:t>Henüz değil. Bugüne kadar, COVID-19'a karşı aşı ve spesifik </a:t>
            </a:r>
            <a:r>
              <a:rPr lang="tr-TR" dirty="0" err="1"/>
              <a:t>antiviral</a:t>
            </a:r>
            <a:r>
              <a:rPr lang="tr-TR" dirty="0"/>
              <a:t> ilaç yoktur. Bununla birlikte, özellikle ciddi hastalığı olan kişilerin, komplikasyonlar için hayat kurtarıcı tedavi alabilmeleri için hastaneye yatırılması gerekebilir. Çoğu hasta bu bakım sayesinde iyileşir.</a:t>
            </a:r>
          </a:p>
          <a:p>
            <a:endParaRPr lang="tr-TR" dirty="0"/>
          </a:p>
          <a:p>
            <a:r>
              <a:rPr lang="tr-TR" dirty="0"/>
              <a:t>Olası aşılar ve bazı spesifik ilaç tedavileri halen araştırılmaktadır. Klinik araştırmalarla test ediliyorlar. DSÖ, COVID-19'u önlemek ve tedavi etmek için aşı ve ilaç geliştirme çabalarını koordine etmektedir.</a:t>
            </a:r>
          </a:p>
          <a:p>
            <a:endParaRPr lang="tr-TR" dirty="0"/>
          </a:p>
          <a:p>
            <a:r>
              <a:rPr lang="tr-TR" dirty="0"/>
              <a:t>Kendinizi ve başkalarını COVID-19'a karşı korumanın en etkili yolları:</a:t>
            </a:r>
          </a:p>
          <a:p>
            <a:endParaRPr lang="tr-TR" dirty="0"/>
          </a:p>
          <a:p>
            <a:r>
              <a:rPr lang="tr-TR" dirty="0"/>
              <a:t>Ellerinizi sık sık ve iyice temizleyin</a:t>
            </a:r>
          </a:p>
          <a:p>
            <a:r>
              <a:rPr lang="tr-TR" dirty="0"/>
              <a:t>Gözlerinize, ağzınıza ve burnunuza dokunmaktan kaçının</a:t>
            </a:r>
          </a:p>
          <a:p>
            <a:r>
              <a:rPr lang="tr-TR" dirty="0"/>
              <a:t>Öksürüğünüzü dirsek veya doku kıvrımı ile örtün. Bir doku kullanılırsa, hemen atın ve ellerinizi yıkayın.</a:t>
            </a:r>
          </a:p>
          <a:p>
            <a:r>
              <a:rPr lang="tr-TR" dirty="0"/>
              <a:t>Diğerlerinden en az 1 metre (3 fit) mesafe bırakın.</a:t>
            </a: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1091040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COVİD-19 a </a:t>
            </a:r>
            <a:r>
              <a:rPr lang="tr-TR" b="1" dirty="0" err="1" smtClean="0">
                <a:solidFill>
                  <a:srgbClr val="FF0000"/>
                </a:solidFill>
              </a:rPr>
              <a:t>maruziyet</a:t>
            </a:r>
            <a:r>
              <a:rPr lang="tr-TR" b="1" dirty="0" smtClean="0">
                <a:solidFill>
                  <a:srgbClr val="FF0000"/>
                </a:solidFill>
              </a:rPr>
              <a:t> ile belirtilerin ortaya çıkmasına kadar geçen süre ne kadardır?</a:t>
            </a:r>
            <a:endParaRPr lang="tr-TR" b="1" dirty="0">
              <a:solidFill>
                <a:srgbClr val="FF0000"/>
              </a:solidFill>
            </a:endParaRPr>
          </a:p>
        </p:txBody>
      </p:sp>
      <p:sp>
        <p:nvSpPr>
          <p:cNvPr id="3" name="İçerik Yer Tutucusu 2"/>
          <p:cNvSpPr>
            <a:spLocks noGrp="1"/>
          </p:cNvSpPr>
          <p:nvPr>
            <p:ph idx="1"/>
          </p:nvPr>
        </p:nvSpPr>
        <p:spPr/>
        <p:txBody>
          <a:bodyPr/>
          <a:lstStyle/>
          <a:p>
            <a:r>
              <a:rPr lang="tr-TR" dirty="0"/>
              <a:t>COVID-19'a maruz kalma ile semptomların başladığı an arasındaki süre genellikle beş ila altı gündür ancak 1-14 gün arasında değişebilir.</a:t>
            </a: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2456497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r>
              <a:rPr lang="tr-TR" dirty="0"/>
              <a:t>COVID-19, insandan insana bulaş yoluyla yayılır.</a:t>
            </a:r>
          </a:p>
          <a:p>
            <a:endParaRPr lang="tr-TR" dirty="0"/>
          </a:p>
          <a:p>
            <a:r>
              <a:rPr lang="tr-TR" dirty="0" err="1"/>
              <a:t>Koronavirüs</a:t>
            </a:r>
            <a:r>
              <a:rPr lang="tr-TR" dirty="0"/>
              <a:t> ailesindeki diğer virüsler hakkında zaten çok şey biliyoruz ve bu virüs türlerinin çoğunun kökeni hayvanlardır. COVID-19 virüsü (SARS-CoV-2 olarak da bilinir) insanlarda yeni bir virüstür. COVID-19'un olası hayvan kaynağı henüz doğrulanmamıştır, ancak araştırmalar devam etmektedir.</a:t>
            </a:r>
          </a:p>
          <a:p>
            <a:endParaRPr lang="tr-TR" dirty="0"/>
          </a:p>
          <a:p>
            <a:r>
              <a:rPr lang="tr-TR"/>
              <a:t>DSÖ, bu ve diğer COVID-19 konuları hakkındaki en son araştırmaları izlemeye devam ediyor ve yeni bulgular mevcut olduğundan güncellenecek.</a:t>
            </a: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2086366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2889350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COVİD 19 nedir?</a:t>
            </a:r>
            <a:endParaRPr lang="tr-TR" b="1" dirty="0">
              <a:solidFill>
                <a:srgbClr val="FF0000"/>
              </a:solidFill>
            </a:endParaRPr>
          </a:p>
        </p:txBody>
      </p:sp>
      <p:sp>
        <p:nvSpPr>
          <p:cNvPr id="3" name="İçerik Yer Tutucusu 2"/>
          <p:cNvSpPr>
            <a:spLocks noGrp="1"/>
          </p:cNvSpPr>
          <p:nvPr>
            <p:ph idx="1"/>
          </p:nvPr>
        </p:nvSpPr>
        <p:spPr/>
        <p:txBody>
          <a:bodyPr>
            <a:normAutofit/>
          </a:bodyPr>
          <a:lstStyle/>
          <a:p>
            <a:r>
              <a:rPr lang="tr-TR" dirty="0"/>
              <a:t>Yeni </a:t>
            </a:r>
            <a:r>
              <a:rPr lang="tr-TR" dirty="0" err="1"/>
              <a:t>Koronavirüs</a:t>
            </a:r>
            <a:r>
              <a:rPr lang="tr-TR" dirty="0"/>
              <a:t> Hastalığı (COVID-19), ilk olarak Çin’in Vuhan Eyaleti’nde Aralık ayının sonlarında solunum yolu belirtileri (ateş, öksürük, nefes darlığı) gelişen bir grup hastada yapılan araştırmalar sonucunda 13 Ocak 2020’de tanımlanan bir virüstür.</a:t>
            </a:r>
          </a:p>
          <a:p>
            <a:endParaRPr lang="tr-TR" dirty="0"/>
          </a:p>
        </p:txBody>
      </p:sp>
      <p:sp>
        <p:nvSpPr>
          <p:cNvPr id="4" name="Dikdörtgen 3"/>
          <p:cNvSpPr/>
          <p:nvPr/>
        </p:nvSpPr>
        <p:spPr>
          <a:xfrm>
            <a:off x="9086605" y="6340231"/>
            <a:ext cx="2640275" cy="369332"/>
          </a:xfrm>
          <a:prstGeom prst="rect">
            <a:avLst/>
          </a:prstGeom>
        </p:spPr>
        <p:txBody>
          <a:bodyPr wrap="none">
            <a:spAutoFit/>
          </a:bodyPr>
          <a:lstStyle/>
          <a:p>
            <a:r>
              <a:rPr lang="tr-TR" dirty="0">
                <a:hlinkClick r:id="rId2"/>
              </a:rPr>
              <a:t>https://www.saglik.gov.tr/</a:t>
            </a:r>
            <a:endParaRPr lang="tr-TR" dirty="0"/>
          </a:p>
        </p:txBody>
      </p:sp>
      <p:sp>
        <p:nvSpPr>
          <p:cNvPr id="5" name="Altbilgi Yer Tutucusu 4"/>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2605945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84042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Sebze ve meyveleri nasıl yıkamalıyım?</a:t>
            </a:r>
            <a:endParaRPr lang="tr-TR" b="1" dirty="0">
              <a:solidFill>
                <a:srgbClr val="FF0000"/>
              </a:solidFill>
            </a:endParaRPr>
          </a:p>
        </p:txBody>
      </p:sp>
      <p:sp>
        <p:nvSpPr>
          <p:cNvPr id="3" name="İçerik Yer Tutucusu 2"/>
          <p:cNvSpPr>
            <a:spLocks noGrp="1"/>
          </p:cNvSpPr>
          <p:nvPr>
            <p:ph idx="1"/>
          </p:nvPr>
        </p:nvSpPr>
        <p:spPr/>
        <p:txBody>
          <a:bodyPr/>
          <a:lstStyle/>
          <a:p>
            <a:r>
              <a:rPr lang="tr-TR" dirty="0"/>
              <a:t>Meyve ve sebzeler sağlıklı beslenmenin önemli bileşenleridir. Bunları her durumda yapmanız gerektiği gibi yıkayın: ellerinizi tutmadan önce ellerinizi sabun ve su ile yıkayın. Ardından, özellikle çiğ yerken, meyve ve sebzeleri temiz suyla iyice yıkayın.</a:t>
            </a:r>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dirty="0"/>
          </a:p>
        </p:txBody>
      </p:sp>
    </p:spTree>
    <p:extLst>
      <p:ext uri="{BB962C8B-B14F-4D97-AF65-F5344CB8AC3E}">
        <p14:creationId xmlns:p14="http://schemas.microsoft.com/office/powerpoint/2010/main" val="2838415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785932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0" y="0"/>
            <a:ext cx="5760720" cy="6858000"/>
          </a:xfrm>
          <a:prstGeom prst="rect">
            <a:avLst/>
          </a:prstGeom>
        </p:spPr>
      </p:pic>
      <p:pic>
        <p:nvPicPr>
          <p:cNvPr id="6" name="Resim 5"/>
          <p:cNvPicPr>
            <a:picLocks noChangeAspect="1"/>
          </p:cNvPicPr>
          <p:nvPr/>
        </p:nvPicPr>
        <p:blipFill>
          <a:blip r:embed="rId3"/>
          <a:stretch>
            <a:fillRect/>
          </a:stretch>
        </p:blipFill>
        <p:spPr>
          <a:xfrm>
            <a:off x="5943600" y="0"/>
            <a:ext cx="6248400" cy="6858000"/>
          </a:xfrm>
          <a:prstGeom prst="rect">
            <a:avLst/>
          </a:prstGeom>
        </p:spPr>
      </p:pic>
      <p:sp>
        <p:nvSpPr>
          <p:cNvPr id="4" name="Altbilgi Yer Tutucusu 3"/>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4216488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beslenme evde k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9428" y="0"/>
            <a:ext cx="7485017" cy="6858000"/>
          </a:xfrm>
          <a:prstGeom prst="rect">
            <a:avLst/>
          </a:prstGeom>
          <a:noFill/>
          <a:ln>
            <a:noFill/>
          </a:ln>
        </p:spPr>
      </p:pic>
      <p:sp>
        <p:nvSpPr>
          <p:cNvPr id="5" name="Altbilgi Yer Tutucusu 4"/>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3183861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İçerik Yer Tutucusu 6" descr="AFIS 2"/>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4742" y="0"/>
            <a:ext cx="7524205" cy="6858000"/>
          </a:xfrm>
          <a:prstGeom prst="rect">
            <a:avLst/>
          </a:prstGeom>
          <a:noFill/>
          <a:ln>
            <a:noFill/>
          </a:ln>
        </p:spPr>
      </p:pic>
      <p:sp>
        <p:nvSpPr>
          <p:cNvPr id="5" name="Altbilgi Yer Tutucusu 4"/>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1763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Salgın başlangıçta bu bölgedeki deniz ürünleri ve hayvan pazarında bulunanlarda tespit edilmiştir. </a:t>
            </a:r>
            <a:endParaRPr lang="tr-TR" dirty="0" smtClean="0"/>
          </a:p>
          <a:p>
            <a:endParaRPr lang="tr-TR" dirty="0"/>
          </a:p>
          <a:p>
            <a:r>
              <a:rPr lang="tr-TR" dirty="0" smtClean="0"/>
              <a:t>Daha </a:t>
            </a:r>
            <a:r>
              <a:rPr lang="tr-TR" dirty="0"/>
              <a:t>sonra insandan insana bulaşarak Vuhan başta olmak üzere </a:t>
            </a:r>
            <a:r>
              <a:rPr lang="tr-TR" dirty="0" err="1"/>
              <a:t>Hubei</a:t>
            </a:r>
            <a:r>
              <a:rPr lang="tr-TR" dirty="0"/>
              <a:t> eyaletindeki diğer şehirlere ve Çin Halk Cumhuriyeti’nin diğer eyaletlerine ve diğer dünya ülkelerine yayılmıştır.</a:t>
            </a:r>
          </a:p>
          <a:p>
            <a:endParaRPr lang="tr-TR" dirty="0"/>
          </a:p>
        </p:txBody>
      </p:sp>
      <p:sp>
        <p:nvSpPr>
          <p:cNvPr id="5" name="Altbilgi Yer Tutucusu 4"/>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172059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err="1"/>
              <a:t>Koronavirüsler</a:t>
            </a:r>
            <a:r>
              <a:rPr lang="tr-TR" dirty="0"/>
              <a:t>, hayvanlarda veya insanlarda hastalığa neden olabilecek büyük bir virüs ailesidir. </a:t>
            </a:r>
            <a:endParaRPr lang="tr-TR" dirty="0" smtClean="0"/>
          </a:p>
          <a:p>
            <a:r>
              <a:rPr lang="tr-TR" dirty="0" smtClean="0"/>
              <a:t>İnsanlarda</a:t>
            </a:r>
            <a:r>
              <a:rPr lang="tr-TR" dirty="0"/>
              <a:t>, birkaç </a:t>
            </a:r>
            <a:r>
              <a:rPr lang="tr-TR" dirty="0" err="1"/>
              <a:t>koronavirüsün</a:t>
            </a:r>
            <a:r>
              <a:rPr lang="tr-TR" dirty="0"/>
              <a:t> soğuk algınlığından Orta Doğu Solunum Sendromu (MERS) ve Şiddetli Akut Solunum Sendromu (SARS) gibi daha şiddetli hastalıklara kadar solunum yolu enfeksiyonlarına neden olduğu bilinmektedir</a:t>
            </a:r>
            <a:r>
              <a:rPr lang="tr-TR" dirty="0" smtClean="0"/>
              <a:t>.</a:t>
            </a:r>
          </a:p>
          <a:p>
            <a:endParaRPr lang="tr-TR" dirty="0"/>
          </a:p>
          <a:p>
            <a:r>
              <a:rPr lang="tr-TR" dirty="0" smtClean="0"/>
              <a:t> </a:t>
            </a:r>
            <a:r>
              <a:rPr lang="tr-TR" b="1" dirty="0"/>
              <a:t>Yeni </a:t>
            </a:r>
            <a:r>
              <a:rPr lang="tr-TR" b="1" dirty="0" err="1"/>
              <a:t>Koronavirüs</a:t>
            </a:r>
            <a:r>
              <a:rPr lang="tr-TR" b="1" dirty="0"/>
              <a:t> Hastalığına SAR-CoV-2 virüsü neden olur</a:t>
            </a:r>
            <a:r>
              <a:rPr lang="tr-TR" dirty="0"/>
              <a:t>.</a:t>
            </a:r>
          </a:p>
          <a:p>
            <a:endParaRPr lang="tr-TR" dirty="0"/>
          </a:p>
        </p:txBody>
      </p:sp>
      <p:sp>
        <p:nvSpPr>
          <p:cNvPr id="4" name="Dikdörtgen 3"/>
          <p:cNvSpPr/>
          <p:nvPr/>
        </p:nvSpPr>
        <p:spPr>
          <a:xfrm>
            <a:off x="8825347" y="5896094"/>
            <a:ext cx="2640275" cy="369332"/>
          </a:xfrm>
          <a:prstGeom prst="rect">
            <a:avLst/>
          </a:prstGeom>
        </p:spPr>
        <p:txBody>
          <a:bodyPr wrap="none">
            <a:spAutoFit/>
          </a:bodyPr>
          <a:lstStyle/>
          <a:p>
            <a:r>
              <a:rPr lang="tr-TR" dirty="0">
                <a:hlinkClick r:id="rId2"/>
              </a:rPr>
              <a:t>https://www.saglik.gov.tr/</a:t>
            </a:r>
            <a:endParaRPr lang="tr-TR" dirty="0"/>
          </a:p>
        </p:txBody>
      </p:sp>
      <p:sp>
        <p:nvSpPr>
          <p:cNvPr id="5" name="Altbilgi Yer Tutucusu 4"/>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128085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Belirtileri nelerdir</a:t>
            </a:r>
            <a:endParaRPr lang="tr-TR" b="1" dirty="0"/>
          </a:p>
        </p:txBody>
      </p:sp>
      <p:sp>
        <p:nvSpPr>
          <p:cNvPr id="3" name="İçerik Yer Tutucusu 2"/>
          <p:cNvSpPr>
            <a:spLocks noGrp="1"/>
          </p:cNvSpPr>
          <p:nvPr>
            <p:ph idx="1"/>
          </p:nvPr>
        </p:nvSpPr>
        <p:spPr/>
        <p:txBody>
          <a:bodyPr/>
          <a:lstStyle/>
          <a:p>
            <a:r>
              <a:rPr lang="tr-TR" dirty="0"/>
              <a:t>Belirtisiz olgular olabileceği bildirilmekle birlikte, bunların oranı bilinmemektedir. </a:t>
            </a:r>
            <a:endParaRPr lang="tr-TR" dirty="0" smtClean="0"/>
          </a:p>
          <a:p>
            <a:pPr marL="0" indent="0">
              <a:buNone/>
            </a:pPr>
            <a:r>
              <a:rPr lang="tr-TR" dirty="0" smtClean="0"/>
              <a:t>En </a:t>
            </a:r>
            <a:r>
              <a:rPr lang="tr-TR" dirty="0"/>
              <a:t>çok karşılaşılan belirtiler </a:t>
            </a:r>
            <a:endParaRPr lang="tr-TR" dirty="0" smtClean="0"/>
          </a:p>
          <a:p>
            <a:r>
              <a:rPr lang="tr-TR" dirty="0" smtClean="0"/>
              <a:t>ateş</a:t>
            </a:r>
            <a:r>
              <a:rPr lang="tr-TR" dirty="0"/>
              <a:t>, </a:t>
            </a:r>
            <a:endParaRPr lang="tr-TR" dirty="0" smtClean="0"/>
          </a:p>
          <a:p>
            <a:r>
              <a:rPr lang="tr-TR" dirty="0" smtClean="0"/>
              <a:t>öksürük </a:t>
            </a:r>
          </a:p>
          <a:p>
            <a:r>
              <a:rPr lang="tr-TR" dirty="0" smtClean="0"/>
              <a:t>nefes </a:t>
            </a:r>
            <a:r>
              <a:rPr lang="tr-TR" dirty="0"/>
              <a:t>darlığıdır. </a:t>
            </a:r>
            <a:endParaRPr lang="tr-TR" dirty="0" smtClean="0"/>
          </a:p>
          <a:p>
            <a:endParaRPr lang="tr-TR" dirty="0"/>
          </a:p>
          <a:p>
            <a:r>
              <a:rPr lang="tr-TR" dirty="0" smtClean="0"/>
              <a:t>Şiddetli </a:t>
            </a:r>
            <a:r>
              <a:rPr lang="tr-TR" dirty="0"/>
              <a:t>olgularda zatürre, ağır solunum yetmezliği, böbrek yetmezliği ve ölüm gelişebilmektedir.</a:t>
            </a:r>
          </a:p>
        </p:txBody>
      </p:sp>
      <p:sp>
        <p:nvSpPr>
          <p:cNvPr id="4" name="Dikdörtgen 3"/>
          <p:cNvSpPr/>
          <p:nvPr/>
        </p:nvSpPr>
        <p:spPr>
          <a:xfrm>
            <a:off x="9295610" y="6196540"/>
            <a:ext cx="2640275" cy="369332"/>
          </a:xfrm>
          <a:prstGeom prst="rect">
            <a:avLst/>
          </a:prstGeom>
        </p:spPr>
        <p:txBody>
          <a:bodyPr wrap="none">
            <a:spAutoFit/>
          </a:bodyPr>
          <a:lstStyle/>
          <a:p>
            <a:r>
              <a:rPr lang="tr-TR" dirty="0">
                <a:hlinkClick r:id="rId2"/>
              </a:rPr>
              <a:t>https://www.saglik.gov.tr/</a:t>
            </a:r>
            <a:endParaRPr lang="tr-TR" dirty="0"/>
          </a:p>
        </p:txBody>
      </p:sp>
      <p:sp>
        <p:nvSpPr>
          <p:cNvPr id="5" name="Altbilgi Yer Tutucusu 4"/>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2224611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Nasıl bulaşır?</a:t>
            </a:r>
            <a:endParaRPr lang="tr-TR" dirty="0"/>
          </a:p>
        </p:txBody>
      </p:sp>
      <p:sp>
        <p:nvSpPr>
          <p:cNvPr id="3" name="İçerik Yer Tutucusu 2"/>
          <p:cNvSpPr>
            <a:spLocks noGrp="1"/>
          </p:cNvSpPr>
          <p:nvPr>
            <p:ph idx="1"/>
          </p:nvPr>
        </p:nvSpPr>
        <p:spPr/>
        <p:txBody>
          <a:bodyPr/>
          <a:lstStyle/>
          <a:p>
            <a:r>
              <a:rPr lang="tr-TR" dirty="0"/>
              <a:t>Hasta bireylerin </a:t>
            </a:r>
            <a:r>
              <a:rPr lang="tr-TR" dirty="0" smtClean="0"/>
              <a:t>öksürmeleri, aksırmaları </a:t>
            </a:r>
            <a:r>
              <a:rPr lang="tr-TR" dirty="0"/>
              <a:t>ile ortama saçılan </a:t>
            </a:r>
            <a:r>
              <a:rPr lang="tr-TR" b="1" dirty="0"/>
              <a:t>damlacıkların solunması </a:t>
            </a:r>
            <a:r>
              <a:rPr lang="tr-TR" dirty="0"/>
              <a:t>ile bulaşır. </a:t>
            </a:r>
            <a:endParaRPr lang="tr-TR" dirty="0" smtClean="0"/>
          </a:p>
          <a:p>
            <a:endParaRPr lang="tr-TR" dirty="0" smtClean="0"/>
          </a:p>
          <a:p>
            <a:r>
              <a:rPr lang="tr-TR" dirty="0" smtClean="0"/>
              <a:t>Hastaların </a:t>
            </a:r>
            <a:r>
              <a:rPr lang="tr-TR" dirty="0"/>
              <a:t>solunum parçacıkları ile kirlenmiş yüzeylere dokunulduktan sonra ellerin yıkanmadan yüz, göz, burun veya ağıza götürülmesi ile de virüs alınabilir. </a:t>
            </a:r>
            <a:r>
              <a:rPr lang="tr-TR" dirty="0" smtClean="0"/>
              <a:t>Kirli </a:t>
            </a:r>
            <a:r>
              <a:rPr lang="tr-TR" dirty="0"/>
              <a:t>ellerle göz, burun veya ağıza temas etmek risklidir.</a:t>
            </a:r>
          </a:p>
        </p:txBody>
      </p:sp>
      <p:sp>
        <p:nvSpPr>
          <p:cNvPr id="4" name="Dikdörtgen 3"/>
          <p:cNvSpPr/>
          <p:nvPr/>
        </p:nvSpPr>
        <p:spPr>
          <a:xfrm>
            <a:off x="9112730" y="6340232"/>
            <a:ext cx="2640275" cy="369332"/>
          </a:xfrm>
          <a:prstGeom prst="rect">
            <a:avLst/>
          </a:prstGeom>
        </p:spPr>
        <p:txBody>
          <a:bodyPr wrap="none">
            <a:spAutoFit/>
          </a:bodyPr>
          <a:lstStyle/>
          <a:p>
            <a:r>
              <a:rPr lang="tr-TR" dirty="0">
                <a:hlinkClick r:id="rId2"/>
              </a:rPr>
              <a:t>https://www.saglik.gov.tr/</a:t>
            </a:r>
            <a:endParaRPr lang="tr-TR" dirty="0"/>
          </a:p>
        </p:txBody>
      </p:sp>
      <p:sp>
        <p:nvSpPr>
          <p:cNvPr id="5" name="Altbilgi Yer Tutucusu 4"/>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422112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Kimler risk altındadır?</a:t>
            </a:r>
            <a:endParaRPr lang="tr-TR" dirty="0"/>
          </a:p>
        </p:txBody>
      </p:sp>
      <p:sp>
        <p:nvSpPr>
          <p:cNvPr id="3" name="İçerik Yer Tutucusu 2"/>
          <p:cNvSpPr>
            <a:spLocks noGrp="1"/>
          </p:cNvSpPr>
          <p:nvPr>
            <p:ph idx="1"/>
          </p:nvPr>
        </p:nvSpPr>
        <p:spPr/>
        <p:txBody>
          <a:bodyPr>
            <a:normAutofit/>
          </a:bodyPr>
          <a:lstStyle/>
          <a:p>
            <a:r>
              <a:rPr lang="tr-TR" dirty="0" smtClean="0"/>
              <a:t>COVID-19 enfeksiyonu ile ilgili şimdiye kadar edinilen bilgiler, bazı insanların daha fazla hastalanma ve ciddi semptomlar geliştirme riski altında olduğunu göstermiştir. </a:t>
            </a:r>
          </a:p>
          <a:p>
            <a:r>
              <a:rPr lang="tr-TR" dirty="0" smtClean="0"/>
              <a:t>Vakaların yüzde 80'i hastalığı hafif geçirmektedir.</a:t>
            </a:r>
          </a:p>
          <a:p>
            <a:r>
              <a:rPr lang="tr-TR" dirty="0" smtClean="0"/>
              <a:t>Vakaların %20’si hastane koşullarında tedavi edilmektedir.</a:t>
            </a:r>
          </a:p>
          <a:p>
            <a:r>
              <a:rPr lang="tr-TR" dirty="0" smtClean="0"/>
              <a:t>Hastalık, genellikle 60 yaş ve üzerindeki kişileri daha fazla etkilemektedir.</a:t>
            </a:r>
          </a:p>
          <a:p>
            <a:endParaRPr lang="tr-TR" dirty="0"/>
          </a:p>
        </p:txBody>
      </p:sp>
      <p:sp>
        <p:nvSpPr>
          <p:cNvPr id="4" name="Dikdörtgen 3"/>
          <p:cNvSpPr/>
          <p:nvPr/>
        </p:nvSpPr>
        <p:spPr>
          <a:xfrm>
            <a:off x="9086605" y="6235728"/>
            <a:ext cx="2640275" cy="369332"/>
          </a:xfrm>
          <a:prstGeom prst="rect">
            <a:avLst/>
          </a:prstGeom>
        </p:spPr>
        <p:txBody>
          <a:bodyPr wrap="none">
            <a:spAutoFit/>
          </a:bodyPr>
          <a:lstStyle/>
          <a:p>
            <a:r>
              <a:rPr lang="tr-TR" dirty="0">
                <a:hlinkClick r:id="rId2"/>
              </a:rPr>
              <a:t>https://www.saglik.gov.tr/</a:t>
            </a:r>
            <a:endParaRPr lang="tr-TR" dirty="0"/>
          </a:p>
        </p:txBody>
      </p:sp>
      <p:sp>
        <p:nvSpPr>
          <p:cNvPr id="5" name="Altbilgi Yer Tutucusu 4"/>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3550927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4949" y="835388"/>
            <a:ext cx="10504714" cy="758281"/>
          </a:xfrm>
        </p:spPr>
        <p:txBody>
          <a:bodyPr>
            <a:normAutofit/>
          </a:bodyPr>
          <a:lstStyle/>
          <a:p>
            <a:r>
              <a:rPr lang="tr-TR" b="1" dirty="0">
                <a:solidFill>
                  <a:srgbClr val="FF0000"/>
                </a:solidFill>
              </a:rPr>
              <a:t>Hastalıktan En Çok Etkilenen </a:t>
            </a:r>
            <a:r>
              <a:rPr lang="tr-TR" b="1" dirty="0" smtClean="0">
                <a:solidFill>
                  <a:srgbClr val="FF0000"/>
                </a:solidFill>
              </a:rPr>
              <a:t>Kişiler</a:t>
            </a:r>
            <a:endParaRPr lang="tr-TR" dirty="0"/>
          </a:p>
        </p:txBody>
      </p:sp>
      <p:sp>
        <p:nvSpPr>
          <p:cNvPr id="3" name="İçerik Yer Tutucusu 2"/>
          <p:cNvSpPr>
            <a:spLocks noGrp="1"/>
          </p:cNvSpPr>
          <p:nvPr>
            <p:ph idx="1"/>
          </p:nvPr>
        </p:nvSpPr>
        <p:spPr/>
        <p:txBody>
          <a:bodyPr>
            <a:normAutofit/>
          </a:bodyPr>
          <a:lstStyle/>
          <a:p>
            <a:r>
              <a:rPr lang="tr-TR" dirty="0" smtClean="0"/>
              <a:t>60 </a:t>
            </a:r>
            <a:r>
              <a:rPr lang="tr-TR" dirty="0"/>
              <a:t>yaş üstü </a:t>
            </a:r>
            <a:r>
              <a:rPr lang="tr-TR" dirty="0" smtClean="0"/>
              <a:t>olanlar</a:t>
            </a:r>
            <a:endParaRPr lang="tr-TR" dirty="0"/>
          </a:p>
          <a:p>
            <a:r>
              <a:rPr lang="tr-TR" dirty="0"/>
              <a:t>Ciddi kronik tıbbi rahatsızlıkları olan insanlar:</a:t>
            </a:r>
          </a:p>
          <a:p>
            <a:pPr lvl="1"/>
            <a:r>
              <a:rPr lang="tr-TR" dirty="0"/>
              <a:t>Kalp hastalığı</a:t>
            </a:r>
          </a:p>
          <a:p>
            <a:pPr lvl="1"/>
            <a:r>
              <a:rPr lang="tr-TR" dirty="0"/>
              <a:t>Hipertansiyon</a:t>
            </a:r>
          </a:p>
          <a:p>
            <a:pPr lvl="1"/>
            <a:r>
              <a:rPr lang="tr-TR" dirty="0"/>
              <a:t>Diyabet</a:t>
            </a:r>
          </a:p>
          <a:p>
            <a:pPr lvl="1"/>
            <a:r>
              <a:rPr lang="tr-TR" dirty="0"/>
              <a:t>Kronik Solunum yolu hastalığı</a:t>
            </a:r>
          </a:p>
          <a:p>
            <a:pPr lvl="1"/>
            <a:r>
              <a:rPr lang="tr-TR" dirty="0"/>
              <a:t>Kanser gibi</a:t>
            </a:r>
          </a:p>
          <a:p>
            <a:r>
              <a:rPr lang="tr-TR" dirty="0"/>
              <a:t>Sağlık Çalışanları</a:t>
            </a:r>
          </a:p>
          <a:p>
            <a:endParaRPr lang="tr-TR" dirty="0"/>
          </a:p>
        </p:txBody>
      </p:sp>
      <p:sp>
        <p:nvSpPr>
          <p:cNvPr id="4" name="Dikdörtgen 3"/>
          <p:cNvSpPr/>
          <p:nvPr/>
        </p:nvSpPr>
        <p:spPr>
          <a:xfrm>
            <a:off x="8720845" y="6222666"/>
            <a:ext cx="2640275" cy="369332"/>
          </a:xfrm>
          <a:prstGeom prst="rect">
            <a:avLst/>
          </a:prstGeom>
        </p:spPr>
        <p:txBody>
          <a:bodyPr wrap="none">
            <a:spAutoFit/>
          </a:bodyPr>
          <a:lstStyle/>
          <a:p>
            <a:r>
              <a:rPr lang="tr-TR" dirty="0">
                <a:hlinkClick r:id="rId2"/>
              </a:rPr>
              <a:t>https://www.saglik.gov.tr/</a:t>
            </a:r>
            <a:endParaRPr lang="tr-TR" dirty="0"/>
          </a:p>
        </p:txBody>
      </p:sp>
      <p:sp>
        <p:nvSpPr>
          <p:cNvPr id="5" name="Altbilgi Yer Tutucusu 4"/>
          <p:cNvSpPr>
            <a:spLocks noGrp="1"/>
          </p:cNvSpPr>
          <p:nvPr>
            <p:ph type="ftr" sz="quarter" idx="11"/>
          </p:nvPr>
        </p:nvSpPr>
        <p:spPr/>
        <p:txBody>
          <a:bodyPr/>
          <a:lstStyle/>
          <a:p>
            <a:r>
              <a:rPr lang="tr-TR" smtClean="0"/>
              <a:t>https://www.who.int/health-topics/coronavirus;  https://www.saglik.gov.tr/</a:t>
            </a:r>
            <a:endParaRPr lang="tr-TR"/>
          </a:p>
        </p:txBody>
      </p:sp>
    </p:spTree>
    <p:extLst>
      <p:ext uri="{BB962C8B-B14F-4D97-AF65-F5344CB8AC3E}">
        <p14:creationId xmlns:p14="http://schemas.microsoft.com/office/powerpoint/2010/main" val="294523265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3016</Words>
  <Application>Microsoft Office PowerPoint</Application>
  <PresentationFormat>Özel</PresentationFormat>
  <Paragraphs>209</Paragraphs>
  <Slides>35</Slides>
  <Notes>1</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Office Teması</vt:lpstr>
      <vt:lpstr>PowerPoint Sunusu</vt:lpstr>
      <vt:lpstr>COVİD-19 (CORONA VİRUS 2019)</vt:lpstr>
      <vt:lpstr>COVİD 19 nedir?</vt:lpstr>
      <vt:lpstr>PowerPoint Sunusu</vt:lpstr>
      <vt:lpstr>PowerPoint Sunusu</vt:lpstr>
      <vt:lpstr>Belirtileri nelerdir</vt:lpstr>
      <vt:lpstr>Nasıl bulaşır?</vt:lpstr>
      <vt:lpstr>Kimler risk altındadır?</vt:lpstr>
      <vt:lpstr>Hastalıktan En Çok Etkilenen Kişiler</vt:lpstr>
      <vt:lpstr>Çocuklar Risk Altında Mı? </vt:lpstr>
      <vt:lpstr>Hamileler Risk Altında Mı? </vt:lpstr>
      <vt:lpstr>Tanı nasıl konur?</vt:lpstr>
      <vt:lpstr>Hastalığa yakalanmamak için önlemler nelerdir?</vt:lpstr>
      <vt:lpstr>Sık sorulan sorular (Dünya Sağlık Örgütü )</vt:lpstr>
      <vt:lpstr>COVİD 19 belirtileri nelerdir?</vt:lpstr>
      <vt:lpstr>COVİD 19 belirtilerini yaşıyorsam ne yapmalıyım ve ne zaman tıbbi tedavi almalıyım?</vt:lpstr>
      <vt:lpstr>COVİD 19 nasıl bulaşır?</vt:lpstr>
      <vt:lpstr>COVİD-19 semptomu görülmeyen kişilerden bulaş olur mu?</vt:lpstr>
      <vt:lpstr>Eğer kim hasta bilmiyor isek kendiizi ve diğer kişileri nasıl koruyabiliriz?</vt:lpstr>
      <vt:lpstr>COVID-19 olan biriyle yakın temas ettiysem, ne yapmalıyım?</vt:lpstr>
      <vt:lpstr>Self izolasyonun anlamı nedir?</vt:lpstr>
      <vt:lpstr>Hiçbir semptoma sahip değilsem fakat COVİD-19 bulaşı olduğunu düşünüyorsam ne yapmalıyım? Self karantina ne anlama gelmektedir?</vt:lpstr>
      <vt:lpstr>Self izolasyon, self karantina ve mesafe koyma arasındaki farklar nelerdir?</vt:lpstr>
      <vt:lpstr>Çocuk veya ergenlere COVİD 19 bulaşır mı?</vt:lpstr>
      <vt:lpstr>Hastalık yayılımını önlemek ve kendimi korumak için ne yapabilirim?</vt:lpstr>
      <vt:lpstr>COVİD-19 için aşı, ilaç veya tedavi mevcut mu?</vt:lpstr>
      <vt:lpstr>COVİD-19 a maruziyet ile belirtilerin ortaya çıkmasına kadar geçen süre ne kadardır?</vt:lpstr>
      <vt:lpstr>PowerPoint Sunusu</vt:lpstr>
      <vt:lpstr>PowerPoint Sunusu</vt:lpstr>
      <vt:lpstr>PowerPoint Sunusu</vt:lpstr>
      <vt:lpstr>Sebze ve meyveleri nasıl yıkamalıyım?</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hemofili poliklinik</dc:creator>
  <cp:lastModifiedBy>LENOVO</cp:lastModifiedBy>
  <cp:revision>15</cp:revision>
  <dcterms:created xsi:type="dcterms:W3CDTF">2020-05-03T20:46:40Z</dcterms:created>
  <dcterms:modified xsi:type="dcterms:W3CDTF">2020-05-04T12:46:05Z</dcterms:modified>
</cp:coreProperties>
</file>